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7" r:id="rId3"/>
    <p:sldId id="261" r:id="rId4"/>
    <p:sldId id="260" r:id="rId5"/>
    <p:sldId id="262" r:id="rId6"/>
    <p:sldId id="264" r:id="rId7"/>
    <p:sldId id="269" r:id="rId8"/>
    <p:sldId id="268" r:id="rId9"/>
    <p:sldId id="265" r:id="rId10"/>
    <p:sldId id="270" r:id="rId11"/>
    <p:sldId id="271" r:id="rId12"/>
    <p:sldId id="272" r:id="rId13"/>
    <p:sldId id="273" r:id="rId14"/>
    <p:sldId id="274" r:id="rId15"/>
    <p:sldId id="275" r:id="rId16"/>
    <p:sldId id="276" r:id="rId17"/>
    <p:sldId id="277" r:id="rId18"/>
    <p:sldId id="279" r:id="rId19"/>
    <p:sldId id="281" r:id="rId20"/>
    <p:sldId id="282" r:id="rId21"/>
    <p:sldId id="283"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9" r:id="rId35"/>
    <p:sldId id="298" r:id="rId36"/>
    <p:sldId id="300" r:id="rId37"/>
    <p:sldId id="301" r:id="rId38"/>
    <p:sldId id="302" r:id="rId39"/>
    <p:sldId id="303" r:id="rId40"/>
    <p:sldId id="304" r:id="rId41"/>
    <p:sldId id="306" r:id="rId42"/>
    <p:sldId id="305" r:id="rId43"/>
    <p:sldId id="307" r:id="rId44"/>
    <p:sldId id="308" r:id="rId45"/>
    <p:sldId id="309" r:id="rId46"/>
    <p:sldId id="310" r:id="rId47"/>
    <p:sldId id="324" r:id="rId48"/>
    <p:sldId id="325" r:id="rId49"/>
    <p:sldId id="315" r:id="rId50"/>
    <p:sldId id="321" r:id="rId51"/>
    <p:sldId id="319" r:id="rId52"/>
    <p:sldId id="323" r:id="rId53"/>
    <p:sldId id="317" r:id="rId54"/>
    <p:sldId id="318" r:id="rId55"/>
    <p:sldId id="320" r:id="rId56"/>
    <p:sldId id="322" r:id="rId57"/>
    <p:sldId id="326" r:id="rId58"/>
    <p:sldId id="328" r:id="rId59"/>
    <p:sldId id="329" r:id="rId60"/>
    <p:sldId id="330" r:id="rId61"/>
    <p:sldId id="331" r:id="rId62"/>
    <p:sldId id="334" r:id="rId63"/>
    <p:sldId id="332" r:id="rId64"/>
    <p:sldId id="333" r:id="rId65"/>
    <p:sldId id="335" r:id="rId66"/>
    <p:sldId id="336" r:id="rId67"/>
    <p:sldId id="337" r:id="rId68"/>
    <p:sldId id="339" r:id="rId69"/>
    <p:sldId id="338" r:id="rId70"/>
    <p:sldId id="340" r:id="rId71"/>
    <p:sldId id="341" r:id="rId72"/>
    <p:sldId id="343" r:id="rId73"/>
    <p:sldId id="342" r:id="rId74"/>
    <p:sldId id="344" r:id="rId75"/>
    <p:sldId id="345" r:id="rId76"/>
    <p:sldId id="346" r:id="rId77"/>
    <p:sldId id="349" r:id="rId78"/>
    <p:sldId id="348" r:id="rId79"/>
    <p:sldId id="347" r:id="rId80"/>
    <p:sldId id="350" r:id="rId81"/>
    <p:sldId id="351" r:id="rId82"/>
    <p:sldId id="353" r:id="rId83"/>
    <p:sldId id="354" r:id="rId84"/>
    <p:sldId id="356" r:id="rId85"/>
    <p:sldId id="357" r:id="rId86"/>
    <p:sldId id="355" r:id="rId87"/>
    <p:sldId id="358" r:id="rId88"/>
    <p:sldId id="360" r:id="rId89"/>
    <p:sldId id="359" r:id="rId90"/>
    <p:sldId id="361" r:id="rId91"/>
    <p:sldId id="259" r:id="rId9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autoAdjust="0"/>
    <p:restoredTop sz="95672" autoAdjust="0"/>
  </p:normalViewPr>
  <p:slideViewPr>
    <p:cSldViewPr>
      <p:cViewPr>
        <p:scale>
          <a:sx n="70" d="100"/>
          <a:sy n="70" d="100"/>
        </p:scale>
        <p:origin x="-1464" y="-27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1B970B-ECBF-4A93-9E9B-39D9AF350A44}" type="doc">
      <dgm:prSet loTypeId="urn:microsoft.com/office/officeart/2005/8/layout/chevron1" loCatId="process" qsTypeId="urn:microsoft.com/office/officeart/2005/8/quickstyle/simple1" qsCatId="simple" csTypeId="urn:microsoft.com/office/officeart/2005/8/colors/colorful4" csCatId="colorful" phldr="1"/>
      <dgm:spPr/>
    </dgm:pt>
    <dgm:pt modelId="{BF215846-B0FA-42B4-9011-5675DE9F7870}">
      <dgm:prSet phldrT="[文本]"/>
      <dgm:spPr/>
      <dgm:t>
        <a:bodyPr/>
        <a:lstStyle/>
        <a:p>
          <a:r>
            <a:rPr lang="zh-CN" altLang="en-US" smtClean="0">
              <a:latin typeface="微软雅黑" pitchFamily="34" charset="-122"/>
              <a:ea typeface="微软雅黑" pitchFamily="34" charset="-122"/>
            </a:rPr>
            <a:t>发送请求</a:t>
          </a:r>
          <a:endParaRPr lang="zh-CN" altLang="en-US">
            <a:latin typeface="微软雅黑" pitchFamily="34" charset="-122"/>
            <a:ea typeface="微软雅黑" pitchFamily="34" charset="-122"/>
          </a:endParaRPr>
        </a:p>
      </dgm:t>
    </dgm:pt>
    <dgm:pt modelId="{D41BD820-16A3-4A94-AF13-E05FA5A90EFD}" type="parTrans" cxnId="{724826E8-6642-44A0-8493-5931AF33731E}">
      <dgm:prSet/>
      <dgm:spPr/>
      <dgm:t>
        <a:bodyPr/>
        <a:lstStyle/>
        <a:p>
          <a:endParaRPr lang="zh-CN" altLang="en-US">
            <a:latin typeface="微软雅黑" pitchFamily="34" charset="-122"/>
            <a:ea typeface="微软雅黑" pitchFamily="34" charset="-122"/>
          </a:endParaRPr>
        </a:p>
      </dgm:t>
    </dgm:pt>
    <dgm:pt modelId="{519A40FA-F9E4-48D2-AC0D-D0B65E4E869B}" type="sibTrans" cxnId="{724826E8-6642-44A0-8493-5931AF33731E}">
      <dgm:prSet/>
      <dgm:spPr/>
      <dgm:t>
        <a:bodyPr/>
        <a:lstStyle/>
        <a:p>
          <a:endParaRPr lang="zh-CN" altLang="en-US">
            <a:latin typeface="微软雅黑" pitchFamily="34" charset="-122"/>
            <a:ea typeface="微软雅黑" pitchFamily="34" charset="-122"/>
          </a:endParaRPr>
        </a:p>
      </dgm:t>
    </dgm:pt>
    <dgm:pt modelId="{B3D472B0-BD23-402F-B188-5D507110F925}">
      <dgm:prSet phldrT="[文本]"/>
      <dgm:spPr/>
      <dgm:t>
        <a:bodyPr/>
        <a:lstStyle/>
        <a:p>
          <a:r>
            <a:rPr lang="zh-CN" altLang="en-US" smtClean="0">
              <a:latin typeface="微软雅黑" pitchFamily="34" charset="-122"/>
              <a:ea typeface="微软雅黑" pitchFamily="34" charset="-122"/>
            </a:rPr>
            <a:t>解析内容</a:t>
          </a:r>
          <a:endParaRPr lang="zh-CN" altLang="en-US">
            <a:latin typeface="微软雅黑" pitchFamily="34" charset="-122"/>
            <a:ea typeface="微软雅黑" pitchFamily="34" charset="-122"/>
          </a:endParaRPr>
        </a:p>
      </dgm:t>
    </dgm:pt>
    <dgm:pt modelId="{BF95EB67-76E3-422E-91A4-5BB95B7E0B0D}" type="parTrans" cxnId="{0BC5F018-D751-4E41-BEFA-7F66D355C894}">
      <dgm:prSet/>
      <dgm:spPr/>
      <dgm:t>
        <a:bodyPr/>
        <a:lstStyle/>
        <a:p>
          <a:endParaRPr lang="zh-CN" altLang="en-US">
            <a:latin typeface="微软雅黑" pitchFamily="34" charset="-122"/>
            <a:ea typeface="微软雅黑" pitchFamily="34" charset="-122"/>
          </a:endParaRPr>
        </a:p>
      </dgm:t>
    </dgm:pt>
    <dgm:pt modelId="{16B7836F-84D1-4838-A698-727F36B5DA85}" type="sibTrans" cxnId="{0BC5F018-D751-4E41-BEFA-7F66D355C894}">
      <dgm:prSet/>
      <dgm:spPr/>
      <dgm:t>
        <a:bodyPr/>
        <a:lstStyle/>
        <a:p>
          <a:endParaRPr lang="zh-CN" altLang="en-US">
            <a:latin typeface="微软雅黑" pitchFamily="34" charset="-122"/>
            <a:ea typeface="微软雅黑" pitchFamily="34" charset="-122"/>
          </a:endParaRPr>
        </a:p>
      </dgm:t>
    </dgm:pt>
    <dgm:pt modelId="{7D543937-A2D4-46A9-9606-ED71797DA1D0}">
      <dgm:prSet phldrT="[文本]"/>
      <dgm:spPr/>
      <dgm:t>
        <a:bodyPr/>
        <a:lstStyle/>
        <a:p>
          <a:r>
            <a:rPr lang="zh-CN" altLang="en-US" smtClean="0">
              <a:latin typeface="微软雅黑" pitchFamily="34" charset="-122"/>
              <a:ea typeface="微软雅黑" pitchFamily="34" charset="-122"/>
            </a:rPr>
            <a:t>渲染网页</a:t>
          </a:r>
          <a:endParaRPr lang="zh-CN" altLang="en-US">
            <a:latin typeface="微软雅黑" pitchFamily="34" charset="-122"/>
            <a:ea typeface="微软雅黑" pitchFamily="34" charset="-122"/>
          </a:endParaRPr>
        </a:p>
      </dgm:t>
    </dgm:pt>
    <dgm:pt modelId="{88C5E260-8A6F-43E1-8ECA-789E1639FB8C}" type="parTrans" cxnId="{5F65F1C8-5AEB-4A00-8D71-E90F830445C3}">
      <dgm:prSet/>
      <dgm:spPr/>
      <dgm:t>
        <a:bodyPr/>
        <a:lstStyle/>
        <a:p>
          <a:endParaRPr lang="zh-CN" altLang="en-US">
            <a:latin typeface="微软雅黑" pitchFamily="34" charset="-122"/>
            <a:ea typeface="微软雅黑" pitchFamily="34" charset="-122"/>
          </a:endParaRPr>
        </a:p>
      </dgm:t>
    </dgm:pt>
    <dgm:pt modelId="{652CBC38-8B3C-442E-A584-045387C5C5E3}" type="sibTrans" cxnId="{5F65F1C8-5AEB-4A00-8D71-E90F830445C3}">
      <dgm:prSet/>
      <dgm:spPr/>
      <dgm:t>
        <a:bodyPr/>
        <a:lstStyle/>
        <a:p>
          <a:endParaRPr lang="zh-CN" altLang="en-US">
            <a:latin typeface="微软雅黑" pitchFamily="34" charset="-122"/>
            <a:ea typeface="微软雅黑" pitchFamily="34" charset="-122"/>
          </a:endParaRPr>
        </a:p>
      </dgm:t>
    </dgm:pt>
    <dgm:pt modelId="{D42E4B82-1634-44DB-99B5-F81E5FF9D490}" type="pres">
      <dgm:prSet presAssocID="{701B970B-ECBF-4A93-9E9B-39D9AF350A44}" presName="Name0" presStyleCnt="0">
        <dgm:presLayoutVars>
          <dgm:dir/>
          <dgm:animLvl val="lvl"/>
          <dgm:resizeHandles val="exact"/>
        </dgm:presLayoutVars>
      </dgm:prSet>
      <dgm:spPr/>
    </dgm:pt>
    <dgm:pt modelId="{25546CB6-4FEB-4DDA-BD70-8187DD744544}" type="pres">
      <dgm:prSet presAssocID="{BF215846-B0FA-42B4-9011-5675DE9F7870}" presName="parTxOnly" presStyleLbl="node1" presStyleIdx="0" presStyleCnt="3">
        <dgm:presLayoutVars>
          <dgm:chMax val="0"/>
          <dgm:chPref val="0"/>
          <dgm:bulletEnabled val="1"/>
        </dgm:presLayoutVars>
      </dgm:prSet>
      <dgm:spPr/>
      <dgm:t>
        <a:bodyPr/>
        <a:lstStyle/>
        <a:p>
          <a:endParaRPr lang="zh-CN" altLang="en-US"/>
        </a:p>
      </dgm:t>
    </dgm:pt>
    <dgm:pt modelId="{636AC9FE-4A06-4941-B904-581CC31E8244}" type="pres">
      <dgm:prSet presAssocID="{519A40FA-F9E4-48D2-AC0D-D0B65E4E869B}" presName="parTxOnlySpace" presStyleCnt="0"/>
      <dgm:spPr/>
    </dgm:pt>
    <dgm:pt modelId="{9F5D4C86-3539-4A89-AB0A-DB3065B2849B}" type="pres">
      <dgm:prSet presAssocID="{B3D472B0-BD23-402F-B188-5D507110F925}" presName="parTxOnly" presStyleLbl="node1" presStyleIdx="1" presStyleCnt="3">
        <dgm:presLayoutVars>
          <dgm:chMax val="0"/>
          <dgm:chPref val="0"/>
          <dgm:bulletEnabled val="1"/>
        </dgm:presLayoutVars>
      </dgm:prSet>
      <dgm:spPr/>
      <dgm:t>
        <a:bodyPr/>
        <a:lstStyle/>
        <a:p>
          <a:endParaRPr lang="zh-CN" altLang="en-US"/>
        </a:p>
      </dgm:t>
    </dgm:pt>
    <dgm:pt modelId="{0A27965C-84E3-4693-8E25-6FF7516C153C}" type="pres">
      <dgm:prSet presAssocID="{16B7836F-84D1-4838-A698-727F36B5DA85}" presName="parTxOnlySpace" presStyleCnt="0"/>
      <dgm:spPr/>
    </dgm:pt>
    <dgm:pt modelId="{946132C6-B312-4E43-8C9D-5AD6048ED883}" type="pres">
      <dgm:prSet presAssocID="{7D543937-A2D4-46A9-9606-ED71797DA1D0}" presName="parTxOnly" presStyleLbl="node1" presStyleIdx="2" presStyleCnt="3">
        <dgm:presLayoutVars>
          <dgm:chMax val="0"/>
          <dgm:chPref val="0"/>
          <dgm:bulletEnabled val="1"/>
        </dgm:presLayoutVars>
      </dgm:prSet>
      <dgm:spPr/>
      <dgm:t>
        <a:bodyPr/>
        <a:lstStyle/>
        <a:p>
          <a:endParaRPr lang="zh-CN" altLang="en-US"/>
        </a:p>
      </dgm:t>
    </dgm:pt>
  </dgm:ptLst>
  <dgm:cxnLst>
    <dgm:cxn modelId="{FA3712E2-BBCB-4EF0-B2CD-F94B9903CE58}" type="presOf" srcId="{701B970B-ECBF-4A93-9E9B-39D9AF350A44}" destId="{D42E4B82-1634-44DB-99B5-F81E5FF9D490}" srcOrd="0" destOrd="0" presId="urn:microsoft.com/office/officeart/2005/8/layout/chevron1"/>
    <dgm:cxn modelId="{6816BE20-A5C9-43F5-BA54-117B45340DDB}" type="presOf" srcId="{B3D472B0-BD23-402F-B188-5D507110F925}" destId="{9F5D4C86-3539-4A89-AB0A-DB3065B2849B}" srcOrd="0" destOrd="0" presId="urn:microsoft.com/office/officeart/2005/8/layout/chevron1"/>
    <dgm:cxn modelId="{0BC5F018-D751-4E41-BEFA-7F66D355C894}" srcId="{701B970B-ECBF-4A93-9E9B-39D9AF350A44}" destId="{B3D472B0-BD23-402F-B188-5D507110F925}" srcOrd="1" destOrd="0" parTransId="{BF95EB67-76E3-422E-91A4-5BB95B7E0B0D}" sibTransId="{16B7836F-84D1-4838-A698-727F36B5DA85}"/>
    <dgm:cxn modelId="{5BA119C6-5357-4498-92DF-2F6C476B03FB}" type="presOf" srcId="{BF215846-B0FA-42B4-9011-5675DE9F7870}" destId="{25546CB6-4FEB-4DDA-BD70-8187DD744544}" srcOrd="0" destOrd="0" presId="urn:microsoft.com/office/officeart/2005/8/layout/chevron1"/>
    <dgm:cxn modelId="{DA1B1D0F-3BC1-4FB7-978A-54B0039C2146}" type="presOf" srcId="{7D543937-A2D4-46A9-9606-ED71797DA1D0}" destId="{946132C6-B312-4E43-8C9D-5AD6048ED883}" srcOrd="0" destOrd="0" presId="urn:microsoft.com/office/officeart/2005/8/layout/chevron1"/>
    <dgm:cxn modelId="{724826E8-6642-44A0-8493-5931AF33731E}" srcId="{701B970B-ECBF-4A93-9E9B-39D9AF350A44}" destId="{BF215846-B0FA-42B4-9011-5675DE9F7870}" srcOrd="0" destOrd="0" parTransId="{D41BD820-16A3-4A94-AF13-E05FA5A90EFD}" sibTransId="{519A40FA-F9E4-48D2-AC0D-D0B65E4E869B}"/>
    <dgm:cxn modelId="{5F65F1C8-5AEB-4A00-8D71-E90F830445C3}" srcId="{701B970B-ECBF-4A93-9E9B-39D9AF350A44}" destId="{7D543937-A2D4-46A9-9606-ED71797DA1D0}" srcOrd="2" destOrd="0" parTransId="{88C5E260-8A6F-43E1-8ECA-789E1639FB8C}" sibTransId="{652CBC38-8B3C-442E-A584-045387C5C5E3}"/>
    <dgm:cxn modelId="{6D4571ED-6C28-45DB-B3AC-D5D0E9A8C086}" type="presParOf" srcId="{D42E4B82-1634-44DB-99B5-F81E5FF9D490}" destId="{25546CB6-4FEB-4DDA-BD70-8187DD744544}" srcOrd="0" destOrd="0" presId="urn:microsoft.com/office/officeart/2005/8/layout/chevron1"/>
    <dgm:cxn modelId="{9A9796A6-1251-41EE-A526-06F315B27CE7}" type="presParOf" srcId="{D42E4B82-1634-44DB-99B5-F81E5FF9D490}" destId="{636AC9FE-4A06-4941-B904-581CC31E8244}" srcOrd="1" destOrd="0" presId="urn:microsoft.com/office/officeart/2005/8/layout/chevron1"/>
    <dgm:cxn modelId="{B4FBBC3F-7751-4B03-9B13-D61202CFAE7E}" type="presParOf" srcId="{D42E4B82-1634-44DB-99B5-F81E5FF9D490}" destId="{9F5D4C86-3539-4A89-AB0A-DB3065B2849B}" srcOrd="2" destOrd="0" presId="urn:microsoft.com/office/officeart/2005/8/layout/chevron1"/>
    <dgm:cxn modelId="{31B8622B-922A-45DB-8513-0A21025D0183}" type="presParOf" srcId="{D42E4B82-1634-44DB-99B5-F81E5FF9D490}" destId="{0A27965C-84E3-4693-8E25-6FF7516C153C}" srcOrd="3" destOrd="0" presId="urn:microsoft.com/office/officeart/2005/8/layout/chevron1"/>
    <dgm:cxn modelId="{8A6DFB61-931C-4322-850E-1BF08AE25F4C}" type="presParOf" srcId="{D42E4B82-1634-44DB-99B5-F81E5FF9D490}" destId="{946132C6-B312-4E43-8C9D-5AD6048ED88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46CB6-4FEB-4DDA-BD70-8187DD744544}">
      <dsp:nvSpPr>
        <dsp:cNvPr id="0" name=""/>
        <dsp:cNvSpPr/>
      </dsp:nvSpPr>
      <dsp:spPr>
        <a:xfrm>
          <a:off x="1785" y="1596826"/>
          <a:ext cx="2175867" cy="870346"/>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发送请求</a:t>
          </a:r>
          <a:endParaRPr lang="zh-CN" altLang="en-US" sz="2300" kern="1200">
            <a:latin typeface="微软雅黑" pitchFamily="34" charset="-122"/>
            <a:ea typeface="微软雅黑" pitchFamily="34" charset="-122"/>
          </a:endParaRPr>
        </a:p>
      </dsp:txBody>
      <dsp:txXfrm>
        <a:off x="436958" y="1596826"/>
        <a:ext cx="1305521" cy="870346"/>
      </dsp:txXfrm>
    </dsp:sp>
    <dsp:sp modelId="{9F5D4C86-3539-4A89-AB0A-DB3065B2849B}">
      <dsp:nvSpPr>
        <dsp:cNvPr id="0" name=""/>
        <dsp:cNvSpPr/>
      </dsp:nvSpPr>
      <dsp:spPr>
        <a:xfrm>
          <a:off x="1960066" y="1596826"/>
          <a:ext cx="2175867" cy="870346"/>
        </a:xfrm>
        <a:prstGeom prst="chevron">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解析内容</a:t>
          </a:r>
          <a:endParaRPr lang="zh-CN" altLang="en-US" sz="2300" kern="1200">
            <a:latin typeface="微软雅黑" pitchFamily="34" charset="-122"/>
            <a:ea typeface="微软雅黑" pitchFamily="34" charset="-122"/>
          </a:endParaRPr>
        </a:p>
      </dsp:txBody>
      <dsp:txXfrm>
        <a:off x="2395239" y="1596826"/>
        <a:ext cx="1305521" cy="870346"/>
      </dsp:txXfrm>
    </dsp:sp>
    <dsp:sp modelId="{946132C6-B312-4E43-8C9D-5AD6048ED883}">
      <dsp:nvSpPr>
        <dsp:cNvPr id="0" name=""/>
        <dsp:cNvSpPr/>
      </dsp:nvSpPr>
      <dsp:spPr>
        <a:xfrm>
          <a:off x="3918346" y="1596826"/>
          <a:ext cx="2175867" cy="870346"/>
        </a:xfrm>
        <a:prstGeom prst="chevron">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smtClean="0">
              <a:latin typeface="微软雅黑" pitchFamily="34" charset="-122"/>
              <a:ea typeface="微软雅黑" pitchFamily="34" charset="-122"/>
            </a:rPr>
            <a:t>渲染网页</a:t>
          </a:r>
          <a:endParaRPr lang="zh-CN" altLang="en-US" sz="2300" kern="1200">
            <a:latin typeface="微软雅黑" pitchFamily="34" charset="-122"/>
            <a:ea typeface="微软雅黑" pitchFamily="34" charset="-122"/>
          </a:endParaRPr>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BB65A-9694-4378-BFCD-AAC1A36774CD}" type="datetimeFigureOut">
              <a:rPr lang="zh-CN" altLang="en-US" smtClean="0"/>
              <a:t>2020/10/29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61C4C-4C18-4A01-AD54-50B462009B3C}" type="slidenum">
              <a:rPr lang="zh-CN" altLang="en-US" smtClean="0"/>
              <a:t>‹#›</a:t>
            </a:fld>
            <a:endParaRPr lang="zh-CN" altLang="en-US"/>
          </a:p>
        </p:txBody>
      </p:sp>
    </p:spTree>
    <p:extLst>
      <p:ext uri="{BB962C8B-B14F-4D97-AF65-F5344CB8AC3E}">
        <p14:creationId xmlns:p14="http://schemas.microsoft.com/office/powerpoint/2010/main" val="2215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20</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29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36</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39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49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55</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59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69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71</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72</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74</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75</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76</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79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81</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83</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12</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84</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85</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86</a:t>
            </a:fld>
            <a:endParaRPr lang="zh-CN" altLang="en-US"/>
          </a:p>
        </p:txBody>
      </p:sp>
    </p:spTree>
    <p:extLst>
      <p:ext uri="{BB962C8B-B14F-4D97-AF65-F5344CB8AC3E}">
        <p14:creationId xmlns:p14="http://schemas.microsoft.com/office/powerpoint/2010/main" val="3379401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87</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88</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89</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90</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C61C4C-4C18-4A01-AD54-50B462009B3C}" type="slidenum">
              <a:rPr lang="zh-CN" altLang="en-US" smtClean="0"/>
              <a:t>13</a:t>
            </a:fld>
            <a:endParaRPr lang="zh-CN" altLang="en-US"/>
          </a:p>
        </p:txBody>
      </p:sp>
    </p:spTree>
    <p:extLst>
      <p:ext uri="{BB962C8B-B14F-4D97-AF65-F5344CB8AC3E}">
        <p14:creationId xmlns:p14="http://schemas.microsoft.com/office/powerpoint/2010/main" val="1668979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rogrammingTeaching/Python-Web-Crawle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alt-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flipH="1">
            <a:off x="-1" y="2420888"/>
            <a:ext cx="9143995" cy="201622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TextBox 1"/>
          <p:cNvSpPr txBox="1">
            <a:spLocks noChangeArrowheads="1"/>
          </p:cNvSpPr>
          <p:nvPr/>
        </p:nvSpPr>
        <p:spPr bwMode="auto">
          <a:xfrm>
            <a:off x="0" y="2805316"/>
            <a:ext cx="8748464" cy="769441"/>
          </a:xfrm>
          <a:prstGeom prst="rect">
            <a:avLst/>
          </a:prstGeom>
          <a:noFill/>
          <a:ln w="9525">
            <a:noFill/>
            <a:miter lim="800000"/>
            <a:headEnd/>
            <a:tailEnd/>
          </a:ln>
        </p:spPr>
        <p:txBody>
          <a:bodyPr wrap="square">
            <a:spAutoFit/>
          </a:bodyPr>
          <a:lstStyle/>
          <a:p>
            <a:pPr algn="r"/>
            <a:r>
              <a:rPr lang="zh-CN" altLang="en-US" sz="4400" b="1" smtClean="0">
                <a:solidFill>
                  <a:schemeClr val="accent5">
                    <a:lumMod val="50000"/>
                  </a:schemeClr>
                </a:solidFill>
                <a:latin typeface="微软雅黑" pitchFamily="34" charset="-122"/>
                <a:ea typeface="微软雅黑" pitchFamily="34" charset="-122"/>
                <a:cs typeface="Arial" pitchFamily="34" charset="0"/>
              </a:rPr>
              <a:t>数据采集与网路爬虫</a:t>
            </a:r>
            <a:endParaRPr lang="en-US" altLang="ko-KR" sz="4400" b="1" dirty="0">
              <a:solidFill>
                <a:schemeClr val="accent5">
                  <a:lumMod val="50000"/>
                </a:schemeClr>
              </a:solidFill>
              <a:latin typeface="微软雅黑" pitchFamily="34" charset="-122"/>
              <a:ea typeface="微软雅黑" pitchFamily="34" charset="-122"/>
              <a:cs typeface="Arial" pitchFamily="34" charset="0"/>
            </a:endParaRPr>
          </a:p>
        </p:txBody>
      </p:sp>
      <p:sp>
        <p:nvSpPr>
          <p:cNvPr id="8" name="TextBox 7"/>
          <p:cNvSpPr txBox="1"/>
          <p:nvPr/>
        </p:nvSpPr>
        <p:spPr>
          <a:xfrm>
            <a:off x="0" y="3573016"/>
            <a:ext cx="8710812" cy="369332"/>
          </a:xfrm>
          <a:prstGeom prst="rect">
            <a:avLst/>
          </a:prstGeom>
          <a:noFill/>
        </p:spPr>
        <p:txBody>
          <a:bodyPr wrap="square">
            <a:spAutoFit/>
          </a:bodyPr>
          <a:lstStyle/>
          <a:p>
            <a:pPr algn="r" fontAlgn="auto">
              <a:spcBef>
                <a:spcPts val="0"/>
              </a:spcBef>
              <a:spcAft>
                <a:spcPts val="0"/>
              </a:spcAft>
              <a:defRPr/>
            </a:pPr>
            <a:r>
              <a:rPr kumimoji="0" lang="en-US" altLang="ko-KR" b="1" smtClean="0">
                <a:solidFill>
                  <a:schemeClr val="accent5">
                    <a:lumMod val="50000"/>
                  </a:schemeClr>
                </a:solidFill>
                <a:latin typeface="微软雅黑" pitchFamily="34" charset="-122"/>
                <a:ea typeface="微软雅黑" pitchFamily="34" charset="-122"/>
                <a:cs typeface="Arial" pitchFamily="34" charset="0"/>
              </a:rPr>
              <a:t>Python </a:t>
            </a:r>
            <a:r>
              <a:rPr kumimoji="0" lang="en-US" altLang="zh-CN" b="1" smtClean="0">
                <a:solidFill>
                  <a:schemeClr val="accent5">
                    <a:lumMod val="50000"/>
                  </a:schemeClr>
                </a:solidFill>
                <a:latin typeface="微软雅黑" pitchFamily="34" charset="-122"/>
                <a:ea typeface="微软雅黑" pitchFamily="34" charset="-122"/>
                <a:cs typeface="Arial" pitchFamily="34" charset="0"/>
              </a:rPr>
              <a:t>Web Crawler</a:t>
            </a:r>
            <a:endParaRPr kumimoji="0" lang="en-US" altLang="ko-KR" b="1" dirty="0">
              <a:solidFill>
                <a:schemeClr val="accent5">
                  <a:lumMod val="50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网络爬虫是什么？</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网络</a:t>
            </a:r>
            <a:r>
              <a:rPr lang="zh-CN" altLang="en-US" sz="1600">
                <a:solidFill>
                  <a:schemeClr val="accent5">
                    <a:lumMod val="75000"/>
                  </a:schemeClr>
                </a:solidFill>
                <a:latin typeface="微软雅黑" pitchFamily="34" charset="-122"/>
                <a:ea typeface="微软雅黑" pitchFamily="34" charset="-122"/>
              </a:rPr>
              <a:t>爬虫</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web </a:t>
            </a:r>
            <a:r>
              <a:rPr lang="en-US" altLang="zh-CN" sz="1600">
                <a:solidFill>
                  <a:schemeClr val="accent5">
                    <a:lumMod val="75000"/>
                  </a:schemeClr>
                </a:solidFill>
                <a:latin typeface="微软雅黑" pitchFamily="34" charset="-122"/>
                <a:ea typeface="微软雅黑" pitchFamily="34" charset="-122"/>
              </a:rPr>
              <a:t>crawler</a:t>
            </a:r>
            <a:r>
              <a:rPr lang="zh-CN" altLang="en-US" sz="1600">
                <a:solidFill>
                  <a:schemeClr val="accent5">
                    <a:lumMod val="75000"/>
                  </a:schemeClr>
                </a:solidFill>
                <a:latin typeface="微软雅黑" pitchFamily="34" charset="-122"/>
                <a:ea typeface="微软雅黑" pitchFamily="34" charset="-122"/>
              </a:rPr>
              <a:t>），也叫网络蜘蛛（</a:t>
            </a:r>
            <a:r>
              <a:rPr lang="en-US" altLang="zh-CN" sz="1600">
                <a:solidFill>
                  <a:schemeClr val="accent5">
                    <a:lumMod val="75000"/>
                  </a:schemeClr>
                </a:solidFill>
                <a:latin typeface="微软雅黑" pitchFamily="34" charset="-122"/>
                <a:ea typeface="微软雅黑" pitchFamily="34" charset="-122"/>
              </a:rPr>
              <a:t>spider</a:t>
            </a:r>
            <a:r>
              <a:rPr lang="zh-CN" altLang="en-US" sz="1600">
                <a:solidFill>
                  <a:schemeClr val="accent5">
                    <a:lumMod val="75000"/>
                  </a:schemeClr>
                </a:solidFill>
                <a:latin typeface="微软雅黑" pitchFamily="34" charset="-122"/>
                <a:ea typeface="微软雅黑" pitchFamily="34" charset="-122"/>
              </a:rPr>
              <a:t>），是一种用来自动浏览万维网的网络机器人。其目的一般为编纂网络索引</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3074" name="Picture 2" descr="https://www.pcquest.com/wp-content/uploads/2016/06/google-xml-sitemap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7" y="2420888"/>
            <a:ext cx="408622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8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网络爬虫能做什么？</a:t>
            </a:r>
            <a:endParaRPr lang="zh-CN" altLang="en-US" b="1">
              <a:solidFill>
                <a:schemeClr val="accent5">
                  <a:lumMod val="50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smtClean="0">
                <a:solidFill>
                  <a:schemeClr val="accent5">
                    <a:lumMod val="75000"/>
                  </a:schemeClr>
                </a:solidFill>
                <a:latin typeface="微软雅黑" pitchFamily="34" charset="-122"/>
                <a:ea typeface="微软雅黑" pitchFamily="34" charset="-122"/>
              </a:rPr>
              <a:t>通过爬取网站的</a:t>
            </a:r>
            <a:r>
              <a:rPr lang="en-US" altLang="zh-CN" sz="1600" smtClean="0">
                <a:solidFill>
                  <a:schemeClr val="accent5">
                    <a:lumMod val="75000"/>
                  </a:schemeClr>
                </a:solidFill>
                <a:latin typeface="微软雅黑" pitchFamily="34" charset="-122"/>
                <a:ea typeface="微软雅黑" pitchFamily="34" charset="-122"/>
              </a:rPr>
              <a:t>Web</a:t>
            </a:r>
            <a:r>
              <a:rPr lang="zh-CN" altLang="en-US" sz="1600" smtClean="0">
                <a:solidFill>
                  <a:schemeClr val="accent5">
                    <a:lumMod val="75000"/>
                  </a:schemeClr>
                </a:solidFill>
                <a:latin typeface="微软雅黑" pitchFamily="34" charset="-122"/>
                <a:ea typeface="微软雅黑" pitchFamily="34" charset="-122"/>
              </a:rPr>
              <a:t>页面建立该网站的索引为搜索引擎提供支持。</a:t>
            </a:r>
            <a:endParaRPr lang="en-US" altLang="zh-CN" sz="1600" smtClean="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smtClean="0">
                <a:solidFill>
                  <a:schemeClr val="accent5">
                    <a:lumMod val="75000"/>
                  </a:schemeClr>
                </a:solidFill>
                <a:latin typeface="微软雅黑" pitchFamily="34" charset="-122"/>
                <a:ea typeface="微软雅黑" pitchFamily="34" charset="-122"/>
              </a:rPr>
              <a:t>按照指定规则采集互联网上有效的数据资源，最终保存到数据库中，形成一个数据收集平台。</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爬虫</a:t>
            </a:r>
            <a:r>
              <a:rPr lang="zh-CN" altLang="en-US" sz="1600">
                <a:solidFill>
                  <a:schemeClr val="accent5">
                    <a:lumMod val="75000"/>
                  </a:schemeClr>
                </a:solidFill>
                <a:latin typeface="微软雅黑" pitchFamily="34" charset="-122"/>
                <a:ea typeface="微软雅黑" pitchFamily="34" charset="-122"/>
              </a:rPr>
              <a:t>访问网站的过程会消耗目标系统</a:t>
            </a:r>
            <a:r>
              <a:rPr lang="zh-CN" altLang="en-US" sz="1600" smtClean="0">
                <a:solidFill>
                  <a:schemeClr val="accent5">
                    <a:lumMod val="75000"/>
                  </a:schemeClr>
                </a:solidFill>
                <a:latin typeface="微软雅黑" pitchFamily="34" charset="-122"/>
                <a:ea typeface="微软雅黑" pitchFamily="34" charset="-122"/>
              </a:rPr>
              <a:t>资源，不少</a:t>
            </a:r>
            <a:r>
              <a:rPr lang="zh-CN" altLang="en-US" sz="1600">
                <a:solidFill>
                  <a:schemeClr val="accent5">
                    <a:lumMod val="75000"/>
                  </a:schemeClr>
                </a:solidFill>
                <a:latin typeface="微软雅黑" pitchFamily="34" charset="-122"/>
                <a:ea typeface="微软雅黑" pitchFamily="34" charset="-122"/>
              </a:rPr>
              <a:t>网络系统并不默许爬虫工作。因此在访问大量页面时，爬虫需要考虑到规划、负载，还需要讲“礼貌”</a:t>
            </a:r>
            <a:r>
              <a:rPr lang="zh-CN" altLang="en-US" sz="1600" smtClean="0">
                <a:solidFill>
                  <a:schemeClr val="accent5">
                    <a:lumMod val="75000"/>
                  </a:schemeClr>
                </a:solidFill>
                <a:latin typeface="微软雅黑" pitchFamily="34" charset="-122"/>
                <a:ea typeface="微软雅黑" pitchFamily="34" charset="-122"/>
              </a:rPr>
              <a:t>。不</a:t>
            </a:r>
            <a:r>
              <a:rPr lang="zh-CN" altLang="en-US" sz="1600">
                <a:solidFill>
                  <a:schemeClr val="accent5">
                    <a:lumMod val="75000"/>
                  </a:schemeClr>
                </a:solidFill>
                <a:latin typeface="微软雅黑" pitchFamily="34" charset="-122"/>
                <a:ea typeface="微软雅黑" pitchFamily="34" charset="-122"/>
              </a:rPr>
              <a:t>愿意被爬虫访问、被爬虫主人知晓的公开站点可以使用</a:t>
            </a:r>
            <a:r>
              <a:rPr lang="en-US" altLang="zh-CN" sz="1600">
                <a:solidFill>
                  <a:schemeClr val="accent5">
                    <a:lumMod val="75000"/>
                  </a:schemeClr>
                </a:solidFill>
                <a:latin typeface="微软雅黑" pitchFamily="34" charset="-122"/>
                <a:ea typeface="微软雅黑" pitchFamily="34" charset="-122"/>
              </a:rPr>
              <a:t>robots.txt</a:t>
            </a:r>
            <a:r>
              <a:rPr lang="zh-CN" altLang="en-US" sz="1600">
                <a:solidFill>
                  <a:schemeClr val="accent5">
                    <a:lumMod val="75000"/>
                  </a:schemeClr>
                </a:solidFill>
                <a:latin typeface="微软雅黑" pitchFamily="34" charset="-122"/>
                <a:ea typeface="微软雅黑" pitchFamily="34" charset="-122"/>
              </a:rPr>
              <a:t>文件之类的方法避免访问。这个文件可以要求机器人只对网站的一部分进行索引，或完全不作处理</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7" y="4253653"/>
            <a:ext cx="2568327" cy="99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 calcmode="lin" valueType="num">
                                      <p:cBhvr>
                                        <p:cTn id="27" dur="500" fill="hold"/>
                                        <p:tgtEl>
                                          <p:spTgt spid="4098"/>
                                        </p:tgtEl>
                                        <p:attrNameLst>
                                          <p:attrName>ppt_w</p:attrName>
                                        </p:attrNameLst>
                                      </p:cBhvr>
                                      <p:tavLst>
                                        <p:tav tm="0">
                                          <p:val>
                                            <p:fltVal val="0"/>
                                          </p:val>
                                        </p:tav>
                                        <p:tav tm="100000">
                                          <p:val>
                                            <p:strVal val="#ppt_w"/>
                                          </p:val>
                                        </p:tav>
                                      </p:tavLst>
                                    </p:anim>
                                    <p:anim calcmode="lin" valueType="num">
                                      <p:cBhvr>
                                        <p:cTn id="28" dur="500" fill="hold"/>
                                        <p:tgtEl>
                                          <p:spTgt spid="4098"/>
                                        </p:tgtEl>
                                        <p:attrNameLst>
                                          <p:attrName>ppt_h</p:attrName>
                                        </p:attrNameLst>
                                      </p:cBhvr>
                                      <p:tavLst>
                                        <p:tav tm="0">
                                          <p:val>
                                            <p:fltVal val="0"/>
                                          </p:val>
                                        </p:tav>
                                        <p:tav tm="100000">
                                          <p:val>
                                            <p:strVal val="#ppt_h"/>
                                          </p:val>
                                        </p:tav>
                                      </p:tavLst>
                                    </p:anim>
                                    <p:animEffect transition="in" filter="fade">
                                      <p:cBhvr>
                                        <p:cTn id="2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046988"/>
          </a:xfrm>
          <a:prstGeom prst="rect">
            <a:avLst/>
          </a:prstGeom>
          <a:noFill/>
        </p:spPr>
        <p:txBody>
          <a:bodyPr wrap="square" rtlCol="0">
            <a:spAutoFit/>
          </a:bodyPr>
          <a:lstStyle/>
          <a:p>
            <a:pPr>
              <a:lnSpc>
                <a:spcPct val="200000"/>
              </a:lnSpc>
              <a:tabLst>
                <a:tab pos="3603625" algn="l"/>
              </a:tabLst>
            </a:pPr>
            <a:r>
              <a:rPr lang="zh-CN" altLang="en-US" b="1" smtClean="0">
                <a:solidFill>
                  <a:schemeClr val="accent5">
                    <a:lumMod val="50000"/>
                  </a:schemeClr>
                </a:solidFill>
                <a:latin typeface="微软雅黑" pitchFamily="34" charset="-122"/>
                <a:ea typeface="微软雅黑" pitchFamily="34" charset="-122"/>
              </a:rPr>
              <a:t>网络爬虫不能做什么</a:t>
            </a:r>
            <a:endParaRPr lang="en-US" altLang="zh-CN" b="1" smtClean="0">
              <a:solidFill>
                <a:schemeClr val="accent5">
                  <a:lumMod val="50000"/>
                </a:schemeClr>
              </a:solidFill>
              <a:latin typeface="微软雅黑" pitchFamily="34" charset="-122"/>
              <a:ea typeface="微软雅黑" pitchFamily="34" charset="-122"/>
            </a:endParaRPr>
          </a:p>
          <a:p>
            <a:pPr>
              <a:lnSpc>
                <a:spcPct val="200000"/>
              </a:lnSpc>
            </a:pPr>
            <a:r>
              <a:rPr lang="zh-CN" altLang="en-US" smtClean="0">
                <a:solidFill>
                  <a:schemeClr val="accent5">
                    <a:lumMod val="75000"/>
                  </a:schemeClr>
                </a:solidFill>
                <a:latin typeface="微软雅黑" pitchFamily="34" charset="-122"/>
                <a:ea typeface="微软雅黑" pitchFamily="34" charset="-122"/>
              </a:rPr>
              <a:t>以下行为是法律法规所禁止的：</a:t>
            </a:r>
            <a:endParaRPr lang="zh-CN" altLang="en-US" b="1" smtClean="0">
              <a:solidFill>
                <a:schemeClr val="accent5">
                  <a:lumMod val="50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为违法违规组织提供爬虫相关服务（验证码识别服务贩卖、</a:t>
            </a:r>
            <a:r>
              <a:rPr lang="en-US" altLang="zh-CN" sz="1600">
                <a:solidFill>
                  <a:schemeClr val="accent5">
                    <a:lumMod val="75000"/>
                  </a:schemeClr>
                </a:solidFill>
                <a:latin typeface="微软雅黑" pitchFamily="34" charset="-122"/>
                <a:ea typeface="微软雅黑" pitchFamily="34" charset="-122"/>
              </a:rPr>
              <a:t>SEO……</a:t>
            </a:r>
            <a:r>
              <a:rPr lang="zh-CN" altLang="en-US" sz="160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个人隐私数据抓取与贩卖</a:t>
            </a: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endParaRPr lang="en-US" altLang="zh-CN" sz="1600">
              <a:solidFill>
                <a:schemeClr val="accent5">
                  <a:lumMod val="75000"/>
                </a:schemeClr>
              </a:solidFill>
              <a:latin typeface="微软雅黑" pitchFamily="34" charset="-122"/>
              <a:ea typeface="微软雅黑" pitchFamily="34" charset="-122"/>
            </a:endParaRPr>
          </a:p>
          <a:p>
            <a:pPr marL="400050" indent="-400050">
              <a:lnSpc>
                <a:spcPct val="150000"/>
              </a:lnSpc>
              <a:buFont typeface="+mj-ea"/>
              <a:buAutoNum type="ea1JpnChsDbPeriod"/>
            </a:pPr>
            <a:r>
              <a:rPr lang="zh-CN" altLang="en-US" sz="1600">
                <a:solidFill>
                  <a:schemeClr val="accent5">
                    <a:lumMod val="75000"/>
                  </a:schemeClr>
                </a:solidFill>
                <a:latin typeface="微软雅黑" pitchFamily="34" charset="-122"/>
                <a:ea typeface="微软雅黑" pitchFamily="34" charset="-122"/>
              </a:rPr>
              <a:t>利用无版权的商业数据</a:t>
            </a:r>
            <a:r>
              <a:rPr lang="zh-CN" altLang="en-US" sz="1600" smtClean="0">
                <a:solidFill>
                  <a:schemeClr val="accent5">
                    <a:lumMod val="75000"/>
                  </a:schemeClr>
                </a:solidFill>
                <a:latin typeface="微软雅黑" pitchFamily="34" charset="-122"/>
                <a:ea typeface="微软雅黑" pitchFamily="34" charset="-122"/>
              </a:rPr>
              <a:t>获利</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683" y="2504792"/>
            <a:ext cx="4489102" cy="337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7544" y="3928988"/>
            <a:ext cx="2952328" cy="2308324"/>
          </a:xfrm>
          <a:prstGeom prst="rect">
            <a:avLst/>
          </a:prstGeom>
          <a:noFill/>
        </p:spPr>
        <p:txBody>
          <a:bodyPr wrap="square" rtlCol="0">
            <a:spAutoFit/>
          </a:bodyPr>
          <a:lstStyle/>
          <a:p>
            <a:pPr>
              <a:lnSpc>
                <a:spcPct val="150000"/>
              </a:lnSpc>
            </a:pPr>
            <a:r>
              <a:rPr lang="zh-CN" altLang="en-US" sz="1600">
                <a:solidFill>
                  <a:schemeClr val="accent5">
                    <a:lumMod val="75000"/>
                  </a:schemeClr>
                </a:solidFill>
                <a:latin typeface="微软雅黑" pitchFamily="34" charset="-122"/>
                <a:ea typeface="微软雅黑" pitchFamily="34" charset="-122"/>
              </a:rPr>
              <a:t>爬虫的大规模使用，与</a:t>
            </a:r>
            <a:r>
              <a:rPr lang="en-US" altLang="zh-CN" sz="1600">
                <a:solidFill>
                  <a:schemeClr val="accent5">
                    <a:lumMod val="75000"/>
                  </a:schemeClr>
                </a:solidFill>
                <a:latin typeface="微软雅黑" pitchFamily="34" charset="-122"/>
                <a:ea typeface="微软雅黑" pitchFamily="34" charset="-122"/>
              </a:rPr>
              <a:t>DDOS</a:t>
            </a:r>
            <a:r>
              <a:rPr lang="zh-CN" altLang="en-US" sz="1600">
                <a:solidFill>
                  <a:schemeClr val="accent5">
                    <a:lumMod val="75000"/>
                  </a:schemeClr>
                </a:solidFill>
                <a:latin typeface="微软雅黑" pitchFamily="34" charset="-122"/>
                <a:ea typeface="微软雅黑" pitchFamily="34" charset="-122"/>
              </a:rPr>
              <a:t>攻击无异，会降低网站的运行效率，</a:t>
            </a:r>
            <a:r>
              <a:rPr lang="zh-CN" altLang="en-US" sz="1600" smtClean="0">
                <a:solidFill>
                  <a:schemeClr val="accent5">
                    <a:lumMod val="75000"/>
                  </a:schemeClr>
                </a:solidFill>
                <a:latin typeface="微软雅黑" pitchFamily="34" charset="-122"/>
                <a:ea typeface="微软雅黑" pitchFamily="34" charset="-122"/>
              </a:rPr>
              <a:t>法律上会</a:t>
            </a:r>
            <a:r>
              <a:rPr lang="zh-CN" altLang="en-US" sz="1600">
                <a:solidFill>
                  <a:schemeClr val="accent5">
                    <a:lumMod val="75000"/>
                  </a:schemeClr>
                </a:solidFill>
                <a:latin typeface="微软雅黑" pitchFamily="34" charset="-122"/>
                <a:ea typeface="微软雅黑" pitchFamily="34" charset="-122"/>
              </a:rPr>
              <a:t>以非法侵害计算机系统罪论处</a:t>
            </a:r>
            <a:r>
              <a:rPr lang="zh-CN" altLang="en-US" sz="1600" smtClean="0">
                <a:solidFill>
                  <a:schemeClr val="accent5">
                    <a:lumMod val="75000"/>
                  </a:schemeClr>
                </a:solidFill>
                <a:latin typeface="微软雅黑" pitchFamily="34" charset="-122"/>
                <a:ea typeface="微软雅黑" pitchFamily="34" charset="-122"/>
              </a:rPr>
              <a:t>。就如简历</a:t>
            </a:r>
            <a:r>
              <a:rPr lang="zh-CN" altLang="en-US" sz="1600">
                <a:solidFill>
                  <a:schemeClr val="accent5">
                    <a:lumMod val="75000"/>
                  </a:schemeClr>
                </a:solidFill>
                <a:latin typeface="微软雅黑" pitchFamily="34" charset="-122"/>
                <a:ea typeface="微软雅黑" pitchFamily="34" charset="-122"/>
              </a:rPr>
              <a:t>大数据公司“巧达科技”</a:t>
            </a:r>
            <a:r>
              <a:rPr lang="zh-CN" altLang="en-US" sz="1600" smtClean="0">
                <a:solidFill>
                  <a:schemeClr val="accent5">
                    <a:lumMod val="75000"/>
                  </a:schemeClr>
                </a:solidFill>
                <a:latin typeface="微软雅黑" pitchFamily="34" charset="-122"/>
                <a:ea typeface="微软雅黑" pitchFamily="34" charset="-122"/>
              </a:rPr>
              <a:t>被警方一锅端，进去的都是开发。</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79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p:cTn id="32" dur="500" fill="hold"/>
                                        <p:tgtEl>
                                          <p:spTgt spid="1028"/>
                                        </p:tgtEl>
                                        <p:attrNameLst>
                                          <p:attrName>ppt_w</p:attrName>
                                        </p:attrNameLst>
                                      </p:cBhvr>
                                      <p:tavLst>
                                        <p:tav tm="0">
                                          <p:val>
                                            <p:fltVal val="0"/>
                                          </p:val>
                                        </p:tav>
                                        <p:tav tm="100000">
                                          <p:val>
                                            <p:strVal val="#ppt_w"/>
                                          </p:val>
                                        </p:tav>
                                      </p:tavLst>
                                    </p:anim>
                                    <p:anim calcmode="lin" valueType="num">
                                      <p:cBhvr>
                                        <p:cTn id="33" dur="500" fill="hold"/>
                                        <p:tgtEl>
                                          <p:spTgt spid="1028"/>
                                        </p:tgtEl>
                                        <p:attrNameLst>
                                          <p:attrName>ppt_h</p:attrName>
                                        </p:attrNameLst>
                                      </p:cBhvr>
                                      <p:tavLst>
                                        <p:tav tm="0">
                                          <p:val>
                                            <p:fltVal val="0"/>
                                          </p:val>
                                        </p:tav>
                                        <p:tav tm="100000">
                                          <p:val>
                                            <p:strVal val="#ppt_h"/>
                                          </p:val>
                                        </p:tav>
                                      </p:tavLst>
                                    </p:anim>
                                    <p:animEffect transition="in" filter="fade">
                                      <p:cBhvr>
                                        <p:cTn id="34" dur="500"/>
                                        <p:tgtEl>
                                          <p:spTgt spid="102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6278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爬虫工程师就业情况</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628800"/>
            <a:ext cx="3024336" cy="484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97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在了解基本原理之前，我们先来看看：当我们在浏览器地址栏敲入某个</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到获取网页内容，这之间究竟发生了什么</a:t>
            </a:r>
            <a:r>
              <a:rPr lang="zh-CN" altLang="en-US" sz="1600">
                <a:solidFill>
                  <a:schemeClr val="accent5">
                    <a:lumMod val="75000"/>
                  </a:schemeClr>
                </a:solidFill>
                <a:latin typeface="微软雅黑" pitchFamily="34" charset="-122"/>
                <a:ea typeface="微软雅黑" pitchFamily="34" charset="-122"/>
              </a:rPr>
              <a:t>？</a:t>
            </a:r>
          </a:p>
        </p:txBody>
      </p:sp>
      <p:grpSp>
        <p:nvGrpSpPr>
          <p:cNvPr id="57" name="组合 56"/>
          <p:cNvGrpSpPr/>
          <p:nvPr/>
        </p:nvGrpSpPr>
        <p:grpSpPr>
          <a:xfrm>
            <a:off x="1043608" y="2204864"/>
            <a:ext cx="7056784" cy="3516179"/>
            <a:chOff x="1187624" y="2204864"/>
            <a:chExt cx="7056784" cy="3516179"/>
          </a:xfrm>
        </p:grpSpPr>
        <p:grpSp>
          <p:nvGrpSpPr>
            <p:cNvPr id="32" name="组合 31"/>
            <p:cNvGrpSpPr/>
            <p:nvPr/>
          </p:nvGrpSpPr>
          <p:grpSpPr>
            <a:xfrm>
              <a:off x="1187624" y="2204864"/>
              <a:ext cx="7056784" cy="2681299"/>
              <a:chOff x="252654" y="2204864"/>
              <a:chExt cx="7056784" cy="2681299"/>
            </a:xfrm>
          </p:grpSpPr>
          <p:grpSp>
            <p:nvGrpSpPr>
              <p:cNvPr id="20" name="组合 19"/>
              <p:cNvGrpSpPr/>
              <p:nvPr/>
            </p:nvGrpSpPr>
            <p:grpSpPr>
              <a:xfrm>
                <a:off x="811813" y="2204864"/>
                <a:ext cx="6497625" cy="2681299"/>
                <a:chOff x="-412323" y="2204864"/>
                <a:chExt cx="6497625" cy="2681299"/>
              </a:xfrm>
            </p:grpSpPr>
            <p:pic>
              <p:nvPicPr>
                <p:cNvPr id="3075" name="Picture 3" descr="D:\Doc\image\Home_Server_256px_554956_easyicon.n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877" y="2276872"/>
                  <a:ext cx="984417" cy="9844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412323" y="2204864"/>
                  <a:ext cx="6497625" cy="2681299"/>
                  <a:chOff x="-412323" y="2204864"/>
                  <a:chExt cx="6497625" cy="2681299"/>
                </a:xfrm>
              </p:grpSpPr>
              <p:pic>
                <p:nvPicPr>
                  <p:cNvPr id="2" name="Picture 2" descr="D:\Doc\image\pc_256px_1097827_easyicon.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83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17752" y="2492896"/>
                    <a:ext cx="1083374" cy="338554"/>
                  </a:xfrm>
                  <a:prstGeom prst="rect">
                    <a:avLst/>
                  </a:prstGeom>
                  <a:noFill/>
                </p:spPr>
                <p:txBody>
                  <a:bodyPr wrap="none" rtlCol="0">
                    <a:spAutoFit/>
                  </a:bodyPr>
                  <a:lstStyle/>
                  <a:p>
                    <a:r>
                      <a:rPr lang="en-US" altLang="zh-CN" sz="1600" smtClean="0">
                        <a:solidFill>
                          <a:schemeClr val="bg2"/>
                        </a:solidFill>
                      </a:rPr>
                      <a:t>HTTP</a:t>
                    </a:r>
                    <a:r>
                      <a:rPr lang="zh-CN" altLang="en-US" sz="1600" smtClean="0">
                        <a:solidFill>
                          <a:schemeClr val="bg2"/>
                        </a:solidFill>
                      </a:rPr>
                      <a:t>请求</a:t>
                    </a:r>
                    <a:endParaRPr lang="zh-CN" altLang="en-US" sz="1600">
                      <a:solidFill>
                        <a:schemeClr val="bg2"/>
                      </a:solidFill>
                    </a:endParaRPr>
                  </a:p>
                </p:txBody>
              </p:sp>
              <p:sp>
                <p:nvSpPr>
                  <p:cNvPr id="14" name="TextBox 13"/>
                  <p:cNvSpPr txBox="1"/>
                  <p:nvPr/>
                </p:nvSpPr>
                <p:spPr>
                  <a:xfrm rot="18585480">
                    <a:off x="4371250" y="4175199"/>
                    <a:ext cx="1083374" cy="338554"/>
                  </a:xfrm>
                  <a:prstGeom prst="rect">
                    <a:avLst/>
                  </a:prstGeom>
                  <a:noFill/>
                </p:spPr>
                <p:txBody>
                  <a:bodyPr wrap="none" rtlCol="0">
                    <a:spAutoFit/>
                  </a:bodyPr>
                  <a:lstStyle/>
                  <a:p>
                    <a:r>
                      <a:rPr lang="en-US" altLang="zh-CN" sz="1600" smtClean="0">
                        <a:solidFill>
                          <a:schemeClr val="bg2"/>
                        </a:solidFill>
                      </a:rPr>
                      <a:t>HTTP</a:t>
                    </a:r>
                    <a:r>
                      <a:rPr lang="zh-CN" altLang="en-US" sz="1600" smtClean="0">
                        <a:solidFill>
                          <a:schemeClr val="bg2"/>
                        </a:solidFill>
                      </a:rPr>
                      <a:t>响应</a:t>
                    </a:r>
                    <a:endParaRPr lang="zh-CN" altLang="en-US" sz="1600">
                      <a:solidFill>
                        <a:schemeClr val="bg2"/>
                      </a:solidFill>
                    </a:endParaRPr>
                  </a:p>
                </p:txBody>
              </p:sp>
              <p:sp>
                <p:nvSpPr>
                  <p:cNvPr id="9" name="TextBox 8"/>
                  <p:cNvSpPr txBox="1"/>
                  <p:nvPr/>
                </p:nvSpPr>
                <p:spPr>
                  <a:xfrm>
                    <a:off x="-412323" y="3162454"/>
                    <a:ext cx="2707985" cy="338554"/>
                  </a:xfrm>
                  <a:prstGeom prst="rect">
                    <a:avLst/>
                  </a:prstGeom>
                  <a:noFill/>
                </p:spPr>
                <p:txBody>
                  <a:bodyPr wrap="none" rtlCol="0">
                    <a:spAutoFit/>
                  </a:bodyPr>
                  <a:lstStyle/>
                  <a:p>
                    <a:r>
                      <a:rPr lang="zh-CN" altLang="en-US" sz="1600">
                        <a:solidFill>
                          <a:schemeClr val="bg2"/>
                        </a:solidFill>
                      </a:rPr>
                      <a:t>访问</a:t>
                    </a:r>
                    <a:r>
                      <a:rPr lang="en-US" altLang="zh-CN" sz="1600" smtClean="0">
                        <a:solidFill>
                          <a:schemeClr val="bg2"/>
                        </a:solidFill>
                      </a:rPr>
                      <a:t>: https://www.12306.cn</a:t>
                    </a:r>
                    <a:endParaRPr lang="zh-CN" altLang="en-US" sz="1600">
                      <a:solidFill>
                        <a:schemeClr val="bg2"/>
                      </a:solidFill>
                    </a:endParaRPr>
                  </a:p>
                </p:txBody>
              </p:sp>
              <p:sp>
                <p:nvSpPr>
                  <p:cNvPr id="17" name="TextBox 16"/>
                  <p:cNvSpPr txBox="1"/>
                  <p:nvPr/>
                </p:nvSpPr>
                <p:spPr>
                  <a:xfrm>
                    <a:off x="4716016" y="3212976"/>
                    <a:ext cx="1369286" cy="338554"/>
                  </a:xfrm>
                  <a:prstGeom prst="rect">
                    <a:avLst/>
                  </a:prstGeom>
                  <a:noFill/>
                </p:spPr>
                <p:txBody>
                  <a:bodyPr wrap="none" rtlCol="0">
                    <a:spAutoFit/>
                  </a:bodyPr>
                  <a:lstStyle/>
                  <a:p>
                    <a:r>
                      <a:rPr lang="en-US" altLang="zh-CN" sz="1600" smtClean="0">
                        <a:solidFill>
                          <a:srgbClr val="FFC000"/>
                        </a:solidFill>
                      </a:rPr>
                      <a:t>12306</a:t>
                    </a:r>
                    <a:r>
                      <a:rPr lang="zh-CN" altLang="en-US" sz="1600" smtClean="0">
                        <a:solidFill>
                          <a:srgbClr val="FFC000"/>
                        </a:solidFill>
                      </a:rPr>
                      <a:t>服务器</a:t>
                    </a:r>
                    <a:endParaRPr lang="zh-CN" altLang="en-US" sz="1600">
                      <a:solidFill>
                        <a:srgbClr val="FFC000"/>
                      </a:solidFill>
                    </a:endParaRPr>
                  </a:p>
                </p:txBody>
              </p:sp>
            </p:grpSp>
          </p:grpSp>
          <p:pic>
            <p:nvPicPr>
              <p:cNvPr id="3079" name="Picture 7" descr="D:\Doc\image\user_woman_512px_1175885_easyicon.n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654" y="3564927"/>
                <a:ext cx="656161" cy="656161"/>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7344" y="4365104"/>
              <a:ext cx="3211795" cy="135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曲线连接符 39"/>
            <p:cNvCxnSpPr>
              <a:stCxn id="3079" idx="3"/>
              <a:endCxn id="2" idx="1"/>
            </p:cNvCxnSpPr>
            <p:nvPr/>
          </p:nvCxnSpPr>
          <p:spPr>
            <a:xfrm flipV="1">
              <a:off x="1843785" y="2775992"/>
              <a:ext cx="2224159" cy="1117016"/>
            </a:xfrm>
            <a:prstGeom prst="curvedConnector3">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曲线连接符 52"/>
            <p:cNvCxnSpPr>
              <a:stCxn id="2" idx="3"/>
              <a:endCxn id="3075" idx="1"/>
            </p:cNvCxnSpPr>
            <p:nvPr/>
          </p:nvCxnSpPr>
          <p:spPr>
            <a:xfrm flipV="1">
              <a:off x="5210200" y="2769081"/>
              <a:ext cx="1977783" cy="6911"/>
            </a:xfrm>
            <a:prstGeom prst="curved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曲线连接符 57"/>
            <p:cNvCxnSpPr>
              <a:stCxn id="3075" idx="2"/>
              <a:endCxn id="3080" idx="3"/>
            </p:cNvCxnSpPr>
            <p:nvPr/>
          </p:nvCxnSpPr>
          <p:spPr>
            <a:xfrm rot="5400000">
              <a:off x="6068774" y="3431655"/>
              <a:ext cx="1781785" cy="1441053"/>
            </a:xfrm>
            <a:prstGeom prst="curved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3080" idx="0"/>
              <a:endCxn id="2" idx="2"/>
            </p:cNvCxnSpPr>
            <p:nvPr/>
          </p:nvCxnSpPr>
          <p:spPr>
            <a:xfrm rot="5400000" flipH="1" flipV="1">
              <a:off x="4127165" y="3853197"/>
              <a:ext cx="1017984" cy="5830"/>
            </a:xfrm>
            <a:prstGeom prst="curved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62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046988"/>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上</a:t>
            </a:r>
            <a:r>
              <a:rPr lang="zh-CN" altLang="en-US" sz="1600" smtClean="0">
                <a:solidFill>
                  <a:schemeClr val="accent5">
                    <a:lumMod val="75000"/>
                  </a:schemeClr>
                </a:solidFill>
                <a:latin typeface="微软雅黑" pitchFamily="34" charset="-122"/>
                <a:ea typeface="微软雅黑" pitchFamily="34" charset="-122"/>
              </a:rPr>
              <a:t>图可以看出，通过在浏览器地址栏输入</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网址并回车，浏览会向该网址对应的服务器发送</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请求，在彼服务器收到请求信息后立即作出响应并返回响应报文，浏览器对收到的响应报文进行解释并渲染成用户能理解的图文、音、视频等信息。</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的全称是</a:t>
            </a:r>
            <a:r>
              <a:rPr lang="en-US" altLang="zh-CN" sz="1600" smtClean="0">
                <a:solidFill>
                  <a:schemeClr val="accent5">
                    <a:lumMod val="75000"/>
                  </a:schemeClr>
                </a:solidFill>
                <a:latin typeface="微软雅黑" pitchFamily="34" charset="-122"/>
                <a:ea typeface="微软雅黑" pitchFamily="34" charset="-122"/>
              </a:rPr>
              <a:t>Uniform Resource Locator</a:t>
            </a:r>
            <a:r>
              <a:rPr lang="zh-CN" altLang="en-US" sz="1600" smtClean="0">
                <a:solidFill>
                  <a:schemeClr val="accent5">
                    <a:lumMod val="75000"/>
                  </a:schemeClr>
                </a:solidFill>
                <a:latin typeface="微软雅黑" pitchFamily="34" charset="-122"/>
                <a:ea typeface="微软雅黑" pitchFamily="34" charset="-122"/>
              </a:rPr>
              <a:t>，即统一资源定位符，用来表示资源的访问路径，它是</a:t>
            </a:r>
            <a:r>
              <a:rPr lang="en-US" altLang="zh-CN" sz="1600" smtClean="0">
                <a:solidFill>
                  <a:schemeClr val="accent5">
                    <a:lumMod val="75000"/>
                  </a:schemeClr>
                </a:solidFill>
                <a:latin typeface="微软雅黑" pitchFamily="34" charset="-122"/>
                <a:ea typeface="微软雅黑" pitchFamily="34" charset="-122"/>
              </a:rPr>
              <a:t>URI</a:t>
            </a:r>
            <a:r>
              <a:rPr lang="zh-CN" altLang="en-US" sz="1600" smtClean="0">
                <a:solidFill>
                  <a:schemeClr val="accent5">
                    <a:lumMod val="75000"/>
                  </a:schemeClr>
                </a:solidFill>
                <a:latin typeface="微软雅黑" pitchFamily="34" charset="-122"/>
                <a:ea typeface="微软雅黑" pitchFamily="34" charset="-122"/>
              </a:rPr>
              <a:t>的一个子集。</a:t>
            </a:r>
            <a:r>
              <a:rPr lang="en-US" altLang="zh-CN" sz="1600">
                <a:solidFill>
                  <a:schemeClr val="accent5">
                    <a:lumMod val="75000"/>
                  </a:schemeClr>
                </a:solidFill>
                <a:latin typeface="微软雅黑" pitchFamily="34" charset="-122"/>
                <a:ea typeface="微软雅黑" pitchFamily="34" charset="-122"/>
              </a:rPr>
              <a:t> URI</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 Uniform Resource Identifier </a:t>
            </a:r>
            <a:r>
              <a:rPr lang="zh-CN" altLang="en-US" sz="1600" smtClean="0">
                <a:solidFill>
                  <a:schemeClr val="accent5">
                    <a:lumMod val="75000"/>
                  </a:schemeClr>
                </a:solidFill>
                <a:latin typeface="微软雅黑" pitchFamily="34" charset="-122"/>
                <a:ea typeface="微软雅黑" pitchFamily="34" charset="-122"/>
              </a:rPr>
              <a:t>）指统一</a:t>
            </a:r>
            <a:r>
              <a:rPr lang="zh-CN" altLang="en-US" sz="1600">
                <a:solidFill>
                  <a:schemeClr val="accent5">
                    <a:lumMod val="75000"/>
                  </a:schemeClr>
                </a:solidFill>
                <a:latin typeface="微软雅黑" pitchFamily="34" charset="-122"/>
                <a:ea typeface="微软雅黑" pitchFamily="34" charset="-122"/>
              </a:rPr>
              <a:t>资源</a:t>
            </a:r>
            <a:r>
              <a:rPr lang="zh-CN" altLang="en-US" sz="1600" smtClean="0">
                <a:solidFill>
                  <a:schemeClr val="accent5">
                    <a:lumMod val="75000"/>
                  </a:schemeClr>
                </a:solidFill>
                <a:latin typeface="微软雅黑" pitchFamily="34" charset="-122"/>
                <a:ea typeface="微软雅黑" pitchFamily="34" charset="-122"/>
              </a:rPr>
              <a:t>标识符，用于标识某个资源。</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a:solidFill>
                  <a:schemeClr val="accent5">
                    <a:lumMod val="75000"/>
                  </a:schemeClr>
                </a:solidFill>
                <a:latin typeface="微软雅黑" pitchFamily="34" charset="-122"/>
                <a:ea typeface="微软雅黑" pitchFamily="34" charset="-122"/>
              </a:rPr>
              <a:t>例子中的响应报文为</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文本信息，</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Hyper Text Markup Language</a:t>
            </a:r>
            <a:r>
              <a:rPr lang="zh-CN" altLang="en-US" sz="1600">
                <a:solidFill>
                  <a:schemeClr val="accent5">
                    <a:lumMod val="75000"/>
                  </a:schemeClr>
                </a:solidFill>
                <a:latin typeface="微软雅黑" pitchFamily="34" charset="-122"/>
                <a:ea typeface="微软雅黑" pitchFamily="34" charset="-122"/>
              </a:rPr>
              <a:t>）即超文本标记语言。</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4664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44764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—URL</a:t>
            </a:r>
            <a:r>
              <a:rPr lang="zh-CN" altLang="en-US" b="1" smtClean="0">
                <a:solidFill>
                  <a:schemeClr val="accent5">
                    <a:lumMod val="50000"/>
                  </a:schemeClr>
                </a:solidFill>
                <a:latin typeface="微软雅黑" pitchFamily="34" charset="-122"/>
                <a:ea typeface="微软雅黑" pitchFamily="34" charset="-122"/>
              </a:rPr>
              <a:t>组成部分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下图可以看出，一个完整的</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主要包含五个部分：访问协议、域名、</a:t>
            </a:r>
            <a:r>
              <a:rPr lang="zh-CN" altLang="en-US" sz="1600">
                <a:solidFill>
                  <a:schemeClr val="accent5">
                    <a:lumMod val="75000"/>
                  </a:schemeClr>
                </a:solidFill>
                <a:latin typeface="微软雅黑" pitchFamily="34" charset="-122"/>
                <a:ea typeface="微软雅黑" pitchFamily="34" charset="-122"/>
              </a:rPr>
              <a:t>具体</a:t>
            </a:r>
            <a:r>
              <a:rPr lang="zh-CN" altLang="en-US" sz="1600" smtClean="0">
                <a:solidFill>
                  <a:schemeClr val="accent5">
                    <a:lumMod val="75000"/>
                  </a:schemeClr>
                </a:solidFill>
                <a:latin typeface="微软雅黑" pitchFamily="34" charset="-122"/>
                <a:ea typeface="微软雅黑" pitchFamily="34" charset="-122"/>
              </a:rPr>
              <a:t>路径、查询参数、锚点链接。</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其中，常见的访问协议有</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ftp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sftp</a:t>
            </a:r>
            <a:r>
              <a:rPr lang="zh-CN" altLang="en-US" sz="1600" smtClean="0">
                <a:solidFill>
                  <a:schemeClr val="accent5">
                    <a:lumMod val="75000"/>
                  </a:schemeClr>
                </a:solidFill>
                <a:latin typeface="微软雅黑" pitchFamily="34" charset="-122"/>
                <a:ea typeface="微软雅黑" pitchFamily="34" charset="-122"/>
              </a:rPr>
              <a:t>等，具体该使用哪种协议是由服务端所决定。</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Hyper Text Transfer Protocol</a:t>
            </a:r>
            <a:r>
              <a:rPr lang="zh-CN" altLang="en-US" sz="1600" smtClean="0">
                <a:solidFill>
                  <a:schemeClr val="accent5">
                    <a:lumMod val="75000"/>
                  </a:schemeClr>
                </a:solidFill>
                <a:latin typeface="微软雅黑" pitchFamily="34" charset="-122"/>
                <a:ea typeface="微软雅黑" pitchFamily="34" charset="-122"/>
              </a:rPr>
              <a:t>）即超文本传输协议，用于从网络传输超文本到本地浏览器的传送协议，它能高效的保障数据的准确性，它由万维网协会和</a:t>
            </a:r>
            <a:r>
              <a:rPr lang="en-US" altLang="zh-CN" sz="1600" smtClean="0">
                <a:solidFill>
                  <a:schemeClr val="accent5">
                    <a:lumMod val="75000"/>
                  </a:schemeClr>
                </a:solidFill>
                <a:latin typeface="微软雅黑" pitchFamily="34" charset="-122"/>
                <a:ea typeface="微软雅黑" pitchFamily="34" charset="-122"/>
              </a:rPr>
              <a:t>Internet</a:t>
            </a:r>
            <a:r>
              <a:rPr lang="zh-CN" altLang="en-US" sz="1600" smtClean="0">
                <a:solidFill>
                  <a:schemeClr val="accent5">
                    <a:lumMod val="75000"/>
                  </a:schemeClr>
                </a:solidFill>
                <a:latin typeface="微软雅黑" pitchFamily="34" charset="-122"/>
                <a:ea typeface="微软雅黑" pitchFamily="34" charset="-122"/>
              </a:rPr>
              <a:t>工作小组联合作制定。</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https</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的延伸版，它进一步保障了数据传输的安全性，全称是</a:t>
            </a:r>
            <a:r>
              <a:rPr lang="en-US" altLang="zh-CN" sz="1600">
                <a:solidFill>
                  <a:schemeClr val="accent5">
                    <a:lumMod val="75000"/>
                  </a:schemeClr>
                </a:solidFill>
                <a:latin typeface="微软雅黑" pitchFamily="34" charset="-122"/>
                <a:ea typeface="微软雅黑" pitchFamily="34" charset="-122"/>
              </a:rPr>
              <a:t>Hyper Text Transfer Protocol </a:t>
            </a:r>
            <a:r>
              <a:rPr lang="en-US" altLang="zh-CN" sz="1600" smtClean="0">
                <a:solidFill>
                  <a:schemeClr val="accent5">
                    <a:lumMod val="75000"/>
                  </a:schemeClr>
                </a:solidFill>
                <a:latin typeface="微软雅黑" pitchFamily="34" charset="-122"/>
                <a:ea typeface="微软雅黑" pitchFamily="34" charset="-122"/>
              </a:rPr>
              <a:t> Over Secure Socket Layer</a:t>
            </a:r>
            <a:r>
              <a:rPr lang="zh-CN" altLang="en-US" sz="1600" smtClean="0">
                <a:solidFill>
                  <a:schemeClr val="accent5">
                    <a:lumMod val="75000"/>
                  </a:schemeClr>
                </a:solidFill>
                <a:latin typeface="微软雅黑" pitchFamily="34" charset="-122"/>
                <a:ea typeface="微软雅黑" pitchFamily="34" charset="-122"/>
              </a:rPr>
              <a:t>，安全性源于传输内容都经过</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加密。</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的加密证书（</a:t>
            </a:r>
            <a:r>
              <a:rPr lang="en-US" altLang="zh-CN" sz="1600" smtClean="0">
                <a:solidFill>
                  <a:schemeClr val="accent5">
                    <a:lumMod val="75000"/>
                  </a:schemeClr>
                </a:solidFill>
                <a:latin typeface="微软雅黑" pitchFamily="34" charset="-122"/>
                <a:ea typeface="微软雅黑" pitchFamily="34" charset="-122"/>
              </a:rPr>
              <a:t>CA</a:t>
            </a:r>
            <a:r>
              <a:rPr lang="zh-CN" altLang="en-US" sz="1600" smtClean="0">
                <a:solidFill>
                  <a:schemeClr val="accent5">
                    <a:lumMod val="75000"/>
                  </a:schemeClr>
                </a:solidFill>
                <a:latin typeface="微软雅黑" pitchFamily="34" charset="-122"/>
                <a:ea typeface="微软雅黑" pitchFamily="34" charset="-122"/>
              </a:rPr>
              <a:t>）感兴趣的可自定去了解下。</a:t>
            </a:r>
            <a:endParaRPr lang="zh-CN" altLang="en-US" sz="1600">
              <a:solidFill>
                <a:schemeClr val="accent5">
                  <a:lumMod val="7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551" y="2348880"/>
            <a:ext cx="5146898" cy="155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4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请求</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以前面对</a:t>
            </a:r>
            <a:r>
              <a:rPr lang="en-US" altLang="zh-CN" sz="1600" smtClean="0">
                <a:solidFill>
                  <a:schemeClr val="accent5">
                    <a:lumMod val="75000"/>
                  </a:schemeClr>
                </a:solidFill>
                <a:latin typeface="微软雅黑" pitchFamily="34" charset="-122"/>
                <a:ea typeface="微软雅黑" pitchFamily="34" charset="-122"/>
              </a:rPr>
              <a:t>12306</a:t>
            </a:r>
            <a:r>
              <a:rPr lang="zh-CN" altLang="en-US" sz="1600" smtClean="0">
                <a:solidFill>
                  <a:schemeClr val="accent5">
                    <a:lumMod val="75000"/>
                  </a:schemeClr>
                </a:solidFill>
                <a:latin typeface="微软雅黑" pitchFamily="34" charset="-122"/>
                <a:ea typeface="微软雅黑" pitchFamily="34" charset="-122"/>
              </a:rPr>
              <a:t>网站的访问为例，当我们输入网址并回车后，</a:t>
            </a:r>
            <a:r>
              <a:rPr lang="en-US" altLang="zh-CN" sz="1600" smtClean="0">
                <a:solidFill>
                  <a:schemeClr val="accent5">
                    <a:lumMod val="75000"/>
                  </a:schemeClr>
                </a:solidFill>
                <a:latin typeface="微软雅黑" pitchFamily="34" charset="-122"/>
                <a:ea typeface="微软雅黑" pitchFamily="34" charset="-122"/>
              </a:rPr>
              <a:t>12306</a:t>
            </a:r>
            <a:r>
              <a:rPr lang="zh-CN" altLang="en-US" sz="1600" smtClean="0">
                <a:solidFill>
                  <a:schemeClr val="accent5">
                    <a:lumMod val="75000"/>
                  </a:schemeClr>
                </a:solidFill>
                <a:latin typeface="微软雅黑" pitchFamily="34" charset="-122"/>
                <a:ea typeface="微软雅黑" pitchFamily="34" charset="-122"/>
              </a:rPr>
              <a:t>的服务器立刻给出一个响应页面，我们可以使用</a:t>
            </a:r>
            <a:r>
              <a:rPr lang="en-US" altLang="zh-CN" sz="1600" smtClean="0">
                <a:solidFill>
                  <a:schemeClr val="accent5">
                    <a:lumMod val="75000"/>
                  </a:schemeClr>
                </a:solidFill>
                <a:latin typeface="微软雅黑" pitchFamily="34" charset="-122"/>
                <a:ea typeface="微软雅黑" pitchFamily="34" charset="-122"/>
              </a:rPr>
              <a:t>Chrome</a:t>
            </a:r>
            <a:r>
              <a:rPr lang="zh-CN" altLang="en-US" sz="1600" smtClean="0">
                <a:solidFill>
                  <a:schemeClr val="accent5">
                    <a:lumMod val="75000"/>
                  </a:schemeClr>
                </a:solidFill>
                <a:latin typeface="微软雅黑" pitchFamily="34" charset="-122"/>
                <a:ea typeface="微软雅黑" pitchFamily="34" charset="-122"/>
              </a:rPr>
              <a:t>的开发者工具查看请求所发生的变化，如下所示：</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012" y="2364164"/>
            <a:ext cx="5809977" cy="39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8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02756" y="744501"/>
            <a:ext cx="5538489" cy="5368999"/>
            <a:chOff x="1617613" y="868313"/>
            <a:chExt cx="5538489" cy="5368999"/>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613" y="2741719"/>
              <a:ext cx="5538489" cy="349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868313"/>
              <a:ext cx="30861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885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562783"/>
          </a:xfrm>
          <a:prstGeom prst="rect">
            <a:avLst/>
          </a:prstGeom>
          <a:noFill/>
        </p:spPr>
        <p:txBody>
          <a:bodyPr wrap="square" rtlCol="0">
            <a:spAutoFit/>
          </a:bodyPr>
          <a:lstStyle/>
          <a:p>
            <a:pPr>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基本原理</a:t>
            </a:r>
            <a:r>
              <a:rPr lang="en-US" altLang="zh-CN" b="1" smtClean="0">
                <a:solidFill>
                  <a:schemeClr val="accent5">
                    <a:lumMod val="50000"/>
                  </a:schemeClr>
                </a:solidFill>
                <a:latin typeface="微软雅黑" pitchFamily="34" charset="-122"/>
                <a:ea typeface="微软雅黑" pitchFamily="34" charset="-122"/>
              </a:rPr>
              <a:t>—HTTP</a:t>
            </a:r>
            <a:r>
              <a:rPr lang="zh-CN" altLang="en-US" b="1" smtClean="0">
                <a:solidFill>
                  <a:schemeClr val="accent5">
                    <a:lumMod val="50000"/>
                  </a:schemeClr>
                </a:solidFill>
                <a:latin typeface="微软雅黑" pitchFamily="34" charset="-122"/>
                <a:ea typeface="微软雅黑" pitchFamily="34" charset="-122"/>
              </a:rPr>
              <a:t>响应</a:t>
            </a:r>
            <a:endParaRPr lang="zh-CN" altLang="en-US" b="1">
              <a:solidFill>
                <a:schemeClr val="accent5">
                  <a:lumMod val="50000"/>
                </a:schemeClr>
              </a:solidFill>
              <a:latin typeface="微软雅黑" pitchFamily="34" charset="-122"/>
              <a:ea typeface="微软雅黑" pitchFamily="34" charset="-122"/>
            </a:endParaRPr>
          </a:p>
        </p:txBody>
      </p:sp>
      <p:grpSp>
        <p:nvGrpSpPr>
          <p:cNvPr id="2" name="组合 1"/>
          <p:cNvGrpSpPr/>
          <p:nvPr/>
        </p:nvGrpSpPr>
        <p:grpSpPr>
          <a:xfrm>
            <a:off x="1952439" y="1543144"/>
            <a:ext cx="5239122" cy="5146168"/>
            <a:chOff x="1952439" y="1474397"/>
            <a:chExt cx="5239122" cy="5146168"/>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439" y="1474397"/>
              <a:ext cx="5239122" cy="22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101" y="4005064"/>
              <a:ext cx="3729797" cy="261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0319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第一课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课程资料的获取、答疑形式、考核</a:t>
            </a:r>
            <a:r>
              <a:rPr lang="zh-CN" altLang="en-US" sz="1600" smtClean="0">
                <a:solidFill>
                  <a:schemeClr val="accent5">
                    <a:lumMod val="75000"/>
                  </a:schemeClr>
                </a:solidFill>
                <a:latin typeface="微软雅黑" pitchFamily="34" charset="-122"/>
                <a:ea typeface="微软雅黑" pitchFamily="34" charset="-122"/>
              </a:rPr>
              <a:t>形式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使用</a:t>
            </a: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进行</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开发</a:t>
            </a:r>
          </a:p>
          <a:p>
            <a:pPr marL="342900" indent="-342900">
              <a:lnSpc>
                <a:spcPct val="150000"/>
              </a:lnSpc>
              <a:buFont typeface="+mj-lt"/>
              <a:buAutoNum type="arabicPeriod"/>
            </a:pPr>
            <a:r>
              <a:rPr lang="zh-CN" altLang="en-US" sz="1600">
                <a:solidFill>
                  <a:schemeClr val="accent5">
                    <a:lumMod val="75000"/>
                  </a:schemeClr>
                </a:solidFill>
                <a:latin typeface="微软雅黑" pitchFamily="34" charset="-122"/>
                <a:ea typeface="微软雅黑" pitchFamily="34" charset="-122"/>
              </a:rPr>
              <a:t>网络爬虫是</a:t>
            </a:r>
            <a:r>
              <a:rPr lang="zh-CN" altLang="en-US" sz="1600" smtClean="0">
                <a:solidFill>
                  <a:schemeClr val="accent5">
                    <a:lumMod val="75000"/>
                  </a:schemeClr>
                </a:solidFill>
                <a:latin typeface="微软雅黑" pitchFamily="34" charset="-122"/>
                <a:ea typeface="微软雅黑" pitchFamily="34" charset="-122"/>
              </a:rPr>
              <a:t>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网络爬虫能做什么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网络爬虫不能做什么</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爬虫工程师的就业情况</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HTTP</a:t>
            </a:r>
            <a:r>
              <a:rPr lang="zh-CN" altLang="en-US" sz="1600">
                <a:solidFill>
                  <a:schemeClr val="accent5">
                    <a:lumMod val="75000"/>
                  </a:schemeClr>
                </a:solidFill>
                <a:latin typeface="微软雅黑" pitchFamily="34" charset="-122"/>
                <a:ea typeface="微软雅黑" pitchFamily="34" charset="-122"/>
              </a:rPr>
              <a:t>的基本原理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第二课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网页的结构</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爬虫的基本原理</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会话和</a:t>
            </a:r>
            <a:r>
              <a:rPr lang="en-US" altLang="zh-CN" sz="1600" smtClean="0">
                <a:solidFill>
                  <a:schemeClr val="accent5">
                    <a:lumMod val="75000"/>
                  </a:schemeClr>
                </a:solidFill>
                <a:latin typeface="微软雅黑" pitchFamily="34" charset="-122"/>
                <a:ea typeface="微软雅黑" pitchFamily="34" charset="-122"/>
              </a:rPr>
              <a:t>Cookie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代理的基本原理</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665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384995"/>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一个网页可分为三部分：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。其中</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定义了网页的结构，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定义了网页的样式，</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定义了网页的功能。</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42" y="2492896"/>
            <a:ext cx="6189117" cy="265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8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500" fill="hold"/>
                                        <p:tgtEl>
                                          <p:spTgt spid="1027"/>
                                        </p:tgtEl>
                                        <p:attrNameLst>
                                          <p:attrName>ppt_w</p:attrName>
                                        </p:attrNameLst>
                                      </p:cBhvr>
                                      <p:tavLst>
                                        <p:tav tm="0">
                                          <p:val>
                                            <p:fltVal val="0"/>
                                          </p:val>
                                        </p:tav>
                                        <p:tav tm="100000">
                                          <p:val>
                                            <p:strVal val="#ppt_w"/>
                                          </p:val>
                                        </p:tav>
                                      </p:tavLst>
                                    </p:anim>
                                    <p:anim calcmode="lin" valueType="num">
                                      <p:cBhvr>
                                        <p:cTn id="18" dur="500" fill="hold"/>
                                        <p:tgtEl>
                                          <p:spTgt spid="1027"/>
                                        </p:tgtEl>
                                        <p:attrNameLst>
                                          <p:attrName>ppt_h</p:attrName>
                                        </p:attrNameLst>
                                      </p:cBhvr>
                                      <p:tavLst>
                                        <p:tav tm="0">
                                          <p:val>
                                            <p:fltVal val="0"/>
                                          </p:val>
                                        </p:tav>
                                        <p:tav tm="100000">
                                          <p:val>
                                            <p:strVal val="#ppt_h"/>
                                          </p:val>
                                        </p:tav>
                                      </p:tavLst>
                                    </p:anim>
                                    <p:animEffect transition="in" filter="fade">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5544616"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—HTML</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全称是</a:t>
            </a:r>
            <a:r>
              <a:rPr lang="en-US" altLang="zh-CN" sz="1600" smtClean="0">
                <a:solidFill>
                  <a:schemeClr val="accent5">
                    <a:lumMod val="75000"/>
                  </a:schemeClr>
                </a:solidFill>
                <a:latin typeface="微软雅黑" pitchFamily="34" charset="-122"/>
                <a:ea typeface="微软雅黑" pitchFamily="34" charset="-122"/>
              </a:rPr>
              <a:t>Hyper Text Markup Language</a:t>
            </a:r>
            <a:r>
              <a:rPr lang="zh-CN" altLang="en-US" sz="1600" smtClean="0">
                <a:solidFill>
                  <a:schemeClr val="accent5">
                    <a:lumMod val="75000"/>
                  </a:schemeClr>
                </a:solidFill>
                <a:latin typeface="微软雅黑" pitchFamily="34" charset="-122"/>
                <a:ea typeface="微软雅黑" pitchFamily="34" charset="-122"/>
              </a:rPr>
              <a:t>，即超文本标记语言。它通过使用标签来表示文字、图片、按钮、音视频等元素，每个元素即是一个</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节点，整个网页就是由这种标签定义的节点元素相互嵌套和组合而形成的具有复杂的层次关系的结构。</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08720"/>
            <a:ext cx="2478956" cy="506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24868"/>
            <a:ext cx="4327562" cy="224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2(带强调线) 1"/>
          <p:cNvSpPr/>
          <p:nvPr/>
        </p:nvSpPr>
        <p:spPr>
          <a:xfrm>
            <a:off x="2631325" y="3231113"/>
            <a:ext cx="860555" cy="341194"/>
          </a:xfrm>
          <a:prstGeom prst="accentCallout2">
            <a:avLst>
              <a:gd name="adj1" fmla="val 18750"/>
              <a:gd name="adj2" fmla="val -8333"/>
              <a:gd name="adj3" fmla="val 54750"/>
              <a:gd name="adj4" fmla="val -11252"/>
              <a:gd name="adj5" fmla="val 202313"/>
              <a:gd name="adj6" fmla="val -144463"/>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mtClean="0"/>
              <a:t>Title</a:t>
            </a:r>
            <a:endParaRPr lang="zh-CN" altLang="en-US"/>
          </a:p>
        </p:txBody>
      </p:sp>
      <p:sp>
        <p:nvSpPr>
          <p:cNvPr id="3" name="矩形 2"/>
          <p:cNvSpPr/>
          <p:nvPr/>
        </p:nvSpPr>
        <p:spPr>
          <a:xfrm>
            <a:off x="467544" y="4437112"/>
            <a:ext cx="4295525" cy="151216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线形标注 2(带强调线) 9"/>
          <p:cNvSpPr/>
          <p:nvPr/>
        </p:nvSpPr>
        <p:spPr>
          <a:xfrm>
            <a:off x="5279280" y="6189115"/>
            <a:ext cx="860555" cy="341194"/>
          </a:xfrm>
          <a:prstGeom prst="accentCallout2">
            <a:avLst>
              <a:gd name="adj1" fmla="val 18750"/>
              <a:gd name="adj2" fmla="val -8333"/>
              <a:gd name="adj3" fmla="val 30750"/>
              <a:gd name="adj4" fmla="val -11252"/>
              <a:gd name="adj5" fmla="val -73687"/>
              <a:gd name="adj6" fmla="val -6358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mtClean="0"/>
              <a:t>Body</a:t>
            </a:r>
            <a:endParaRPr lang="zh-CN" altLang="en-US"/>
          </a:p>
        </p:txBody>
      </p:sp>
      <p:sp>
        <p:nvSpPr>
          <p:cNvPr id="12" name="矩形 11"/>
          <p:cNvSpPr/>
          <p:nvPr/>
        </p:nvSpPr>
        <p:spPr>
          <a:xfrm>
            <a:off x="539552" y="4509120"/>
            <a:ext cx="4141630" cy="9361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a:off x="1619673" y="6165304"/>
            <a:ext cx="2952327" cy="341194"/>
          </a:xfrm>
          <a:prstGeom prst="accentCallout2">
            <a:avLst>
              <a:gd name="adj1" fmla="val 26750"/>
              <a:gd name="adj2" fmla="val -3430"/>
              <a:gd name="adj3" fmla="val 34750"/>
              <a:gd name="adj4" fmla="val -3674"/>
              <a:gd name="adj5" fmla="val -213687"/>
              <a:gd name="adj6" fmla="val -2892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div</a:t>
            </a:r>
            <a:r>
              <a:rPr lang="en-US" altLang="zh-CN" smtClean="0"/>
              <a:t>#container; div.wrapper</a:t>
            </a:r>
            <a:endParaRPr lang="zh-CN" altLang="en-US"/>
          </a:p>
        </p:txBody>
      </p:sp>
    </p:spTree>
    <p:extLst>
      <p:ext uri="{BB962C8B-B14F-4D97-AF65-F5344CB8AC3E}">
        <p14:creationId xmlns:p14="http://schemas.microsoft.com/office/powerpoint/2010/main" val="21187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500" fill="hold"/>
                                        <p:tgtEl>
                                          <p:spTgt spid="2052"/>
                                        </p:tgtEl>
                                        <p:attrNameLst>
                                          <p:attrName>ppt_w</p:attrName>
                                        </p:attrNameLst>
                                      </p:cBhvr>
                                      <p:tavLst>
                                        <p:tav tm="0">
                                          <p:val>
                                            <p:fltVal val="0"/>
                                          </p:val>
                                        </p:tav>
                                        <p:tav tm="100000">
                                          <p:val>
                                            <p:strVal val="#ppt_w"/>
                                          </p:val>
                                        </p:tav>
                                      </p:tavLst>
                                    </p:anim>
                                    <p:anim calcmode="lin" valueType="num">
                                      <p:cBhvr>
                                        <p:cTn id="18" dur="500" fill="hold"/>
                                        <p:tgtEl>
                                          <p:spTgt spid="2052"/>
                                        </p:tgtEl>
                                        <p:attrNameLst>
                                          <p:attrName>ppt_h</p:attrName>
                                        </p:attrNameLst>
                                      </p:cBhvr>
                                      <p:tavLst>
                                        <p:tav tm="0">
                                          <p:val>
                                            <p:fltVal val="0"/>
                                          </p:val>
                                        </p:tav>
                                        <p:tav tm="100000">
                                          <p:val>
                                            <p:strVal val="#ppt_h"/>
                                          </p:val>
                                        </p:tav>
                                      </p:tavLst>
                                    </p:anim>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3"/>
                                        </p:tgtEl>
                                        <p:attrNameLst>
                                          <p:attrName>style.visibility</p:attrName>
                                        </p:attrNameLst>
                                      </p:cBhvr>
                                      <p:to>
                                        <p:strVal val="visible"/>
                                      </p:to>
                                    </p:set>
                                    <p:anim calcmode="lin" valueType="num">
                                      <p:cBhvr>
                                        <p:cTn id="24" dur="500" fill="hold"/>
                                        <p:tgtEl>
                                          <p:spTgt spid="2053"/>
                                        </p:tgtEl>
                                        <p:attrNameLst>
                                          <p:attrName>ppt_w</p:attrName>
                                        </p:attrNameLst>
                                      </p:cBhvr>
                                      <p:tavLst>
                                        <p:tav tm="0">
                                          <p:val>
                                            <p:fltVal val="0"/>
                                          </p:val>
                                        </p:tav>
                                        <p:tav tm="100000">
                                          <p:val>
                                            <p:strVal val="#ppt_w"/>
                                          </p:val>
                                        </p:tav>
                                      </p:tavLst>
                                    </p:anim>
                                    <p:anim calcmode="lin" valueType="num">
                                      <p:cBhvr>
                                        <p:cTn id="25" dur="500" fill="hold"/>
                                        <p:tgtEl>
                                          <p:spTgt spid="2053"/>
                                        </p:tgtEl>
                                        <p:attrNameLst>
                                          <p:attrName>ppt_h</p:attrName>
                                        </p:attrNameLst>
                                      </p:cBhvr>
                                      <p:tavLst>
                                        <p:tav tm="0">
                                          <p:val>
                                            <p:fltVal val="0"/>
                                          </p:val>
                                        </p:tav>
                                        <p:tav tm="100000">
                                          <p:val>
                                            <p:strVal val="#ppt_h"/>
                                          </p:val>
                                        </p:tav>
                                      </p:tavLst>
                                    </p:anim>
                                    <p:animEffect transition="in" filter="fade">
                                      <p:cBhvr>
                                        <p:cTn id="26" dur="500"/>
                                        <p:tgtEl>
                                          <p:spTgt spid="20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60098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—HTML</a:t>
            </a:r>
            <a:r>
              <a:rPr lang="zh-CN" altLang="en-US" b="1" smtClean="0">
                <a:solidFill>
                  <a:schemeClr val="accent5">
                    <a:lumMod val="50000"/>
                  </a:schemeClr>
                </a:solidFill>
                <a:latin typeface="微软雅黑" pitchFamily="34" charset="-122"/>
                <a:ea typeface="微软雅黑" pitchFamily="34" charset="-122"/>
              </a:rPr>
              <a:t>续</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中，所有标签定义的内容都是节点，它们一起构成了一个</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树。</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的标准，全称是</a:t>
            </a:r>
            <a:r>
              <a:rPr lang="en-US" altLang="zh-CN" sz="1600" smtClean="0">
                <a:solidFill>
                  <a:schemeClr val="accent5">
                    <a:lumMod val="75000"/>
                  </a:schemeClr>
                </a:solidFill>
                <a:latin typeface="微软雅黑" pitchFamily="34" charset="-122"/>
                <a:ea typeface="微软雅黑" pitchFamily="34" charset="-122"/>
              </a:rPr>
              <a:t>Document Object Model</a:t>
            </a:r>
            <a:r>
              <a:rPr lang="zh-CN" altLang="en-US" sz="1600" smtClean="0">
                <a:solidFill>
                  <a:schemeClr val="accent5">
                    <a:lumMod val="75000"/>
                  </a:schemeClr>
                </a:solidFill>
                <a:latin typeface="微软雅黑" pitchFamily="34" charset="-122"/>
                <a:ea typeface="微软雅黑" pitchFamily="34" charset="-122"/>
              </a:rPr>
              <a:t>，即文档对象模型，它定义了访问</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XML</a:t>
            </a:r>
            <a:r>
              <a:rPr lang="zh-CN" altLang="en-US" sz="1600" smtClean="0">
                <a:solidFill>
                  <a:schemeClr val="accent5">
                    <a:lumMod val="75000"/>
                  </a:schemeClr>
                </a:solidFill>
                <a:latin typeface="微软雅黑" pitchFamily="34" charset="-122"/>
                <a:ea typeface="微软雅黑" pitchFamily="34" charset="-122"/>
              </a:rPr>
              <a:t>文档的标准：</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文档对象模型是中立于平台和语言的接口，它允许程序和脚本动态地访问和更新文档的内容、结构及样式。</a:t>
            </a:r>
            <a:r>
              <a:rPr lang="en-US" altLang="zh-CN" sz="1600" smtClean="0">
                <a:solidFill>
                  <a:schemeClr val="accent5">
                    <a:lumMod val="75000"/>
                  </a:schemeClr>
                </a:solidFill>
                <a:latin typeface="微软雅黑" pitchFamily="34" charset="-122"/>
                <a:ea typeface="微软雅黑" pitchFamily="34" charset="-122"/>
              </a:rPr>
              <a:t>W3C DOM</a:t>
            </a:r>
            <a:r>
              <a:rPr lang="zh-CN" altLang="en-US" sz="1600">
                <a:solidFill>
                  <a:schemeClr val="accent5">
                    <a:lumMod val="75000"/>
                  </a:schemeClr>
                </a:solidFill>
                <a:latin typeface="微软雅黑" pitchFamily="34" charset="-122"/>
                <a:ea typeface="微软雅黑" pitchFamily="34" charset="-122"/>
              </a:rPr>
              <a:t>标准可以分为</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部分：核心</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XML DOM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根据</a:t>
            </a:r>
            <a:r>
              <a:rPr lang="en-US" altLang="zh-CN" sz="1600" smtClean="0">
                <a:solidFill>
                  <a:schemeClr val="accent5">
                    <a:lumMod val="75000"/>
                  </a:schemeClr>
                </a:solidFill>
                <a:latin typeface="微软雅黑" pitchFamily="34" charset="-122"/>
                <a:ea typeface="微软雅黑" pitchFamily="34" charset="-122"/>
              </a:rPr>
              <a:t>W3C</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HTML DOM</a:t>
            </a:r>
            <a:r>
              <a:rPr lang="zh-CN" altLang="en-US" sz="1600" smtClean="0">
                <a:solidFill>
                  <a:schemeClr val="accent5">
                    <a:lumMod val="75000"/>
                  </a:schemeClr>
                </a:solidFill>
                <a:latin typeface="微软雅黑" pitchFamily="34" charset="-122"/>
                <a:ea typeface="微软雅黑" pitchFamily="34" charset="-122"/>
              </a:rPr>
              <a:t>标准，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文档中的所有内容都是节点，这些节点形成了一个树形结构，被称为节点树：</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9955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3140382"/>
            <a:ext cx="8208912" cy="1200329"/>
          </a:xfrm>
          <a:prstGeom prst="rect">
            <a:avLst/>
          </a:prstGeom>
          <a:noFill/>
        </p:spPr>
        <p:txBody>
          <a:bodyPr wrap="square" rtlCol="0">
            <a:spAutoFit/>
          </a:bodyPr>
          <a:lstStyle/>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节点树中的所有节点均可通过</a:t>
            </a: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a:solidFill>
                  <a:schemeClr val="accent5">
                    <a:lumMod val="75000"/>
                  </a:schemeClr>
                </a:solidFill>
                <a:latin typeface="微软雅黑" pitchFamily="34" charset="-122"/>
                <a:ea typeface="微软雅黑" pitchFamily="34" charset="-122"/>
              </a:rPr>
              <a:t>进行访问，并且能被</a:t>
            </a:r>
            <a:r>
              <a:rPr lang="zh-CN" altLang="en-US" sz="1600" smtClean="0">
                <a:solidFill>
                  <a:schemeClr val="accent5">
                    <a:lumMod val="75000"/>
                  </a:schemeClr>
                </a:solidFill>
                <a:latin typeface="微软雅黑" pitchFamily="34" charset="-122"/>
                <a:ea typeface="微软雅黑" pitchFamily="34" charset="-122"/>
              </a:rPr>
              <a:t>创建、修改和删除。</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节点树中的所有节点彼此拥有层级关系，通常以父（</a:t>
            </a:r>
            <a:r>
              <a:rPr lang="en-US" altLang="zh-CN" sz="1600" smtClean="0">
                <a:solidFill>
                  <a:schemeClr val="accent5">
                    <a:lumMod val="75000"/>
                  </a:schemeClr>
                </a:solidFill>
                <a:latin typeface="微软雅黑" pitchFamily="34" charset="-122"/>
                <a:ea typeface="微软雅黑" pitchFamily="34" charset="-122"/>
              </a:rPr>
              <a:t>parent</a:t>
            </a:r>
            <a:r>
              <a:rPr lang="zh-CN" altLang="en-US" sz="1600" smtClean="0">
                <a:solidFill>
                  <a:schemeClr val="accent5">
                    <a:lumMod val="75000"/>
                  </a:schemeClr>
                </a:solidFill>
                <a:latin typeface="微软雅黑" pitchFamily="34" charset="-122"/>
                <a:ea typeface="微软雅黑" pitchFamily="34" charset="-122"/>
              </a:rPr>
              <a:t>）、子（</a:t>
            </a:r>
            <a:r>
              <a:rPr lang="en-US" altLang="zh-CN" sz="1600" smtClean="0">
                <a:solidFill>
                  <a:schemeClr val="accent5">
                    <a:lumMod val="75000"/>
                  </a:schemeClr>
                </a:solidFill>
                <a:latin typeface="微软雅黑" pitchFamily="34" charset="-122"/>
                <a:ea typeface="微软雅黑" pitchFamily="34" charset="-122"/>
              </a:rPr>
              <a:t>child</a:t>
            </a:r>
            <a:r>
              <a:rPr lang="zh-CN" altLang="en-US" sz="1600" smtClean="0">
                <a:solidFill>
                  <a:schemeClr val="accent5">
                    <a:lumMod val="75000"/>
                  </a:schemeClr>
                </a:solidFill>
                <a:latin typeface="微软雅黑" pitchFamily="34" charset="-122"/>
                <a:ea typeface="微软雅黑" pitchFamily="34" charset="-122"/>
              </a:rPr>
              <a:t>）及兄弟（</a:t>
            </a:r>
            <a:r>
              <a:rPr lang="en-US" altLang="zh-CN" sz="1600" smtClean="0">
                <a:solidFill>
                  <a:schemeClr val="accent5">
                    <a:lumMod val="75000"/>
                  </a:schemeClr>
                </a:solidFill>
                <a:latin typeface="微软雅黑" pitchFamily="34" charset="-122"/>
                <a:ea typeface="微软雅黑" pitchFamily="34" charset="-122"/>
              </a:rPr>
              <a:t>brother</a:t>
            </a:r>
            <a:r>
              <a:rPr lang="zh-CN" altLang="en-US" sz="1600" smtClean="0">
                <a:solidFill>
                  <a:schemeClr val="accent5">
                    <a:lumMod val="75000"/>
                  </a:schemeClr>
                </a:solidFill>
                <a:latin typeface="微软雅黑" pitchFamily="34" charset="-122"/>
                <a:ea typeface="微软雅黑" pitchFamily="34" charset="-122"/>
              </a:rPr>
              <a:t>）等术语来描述。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Picture 5" descr="C:\Users\Vector\Desktop\pic_htmltre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208" y="916133"/>
            <a:ext cx="3821584" cy="2091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Vector\Desktop\pic_naviga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804" y="4340711"/>
            <a:ext cx="2856391" cy="201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53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4" dur="5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9" dur="500"/>
                                        <p:tgtEl>
                                          <p:spTgt spid="1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 calcmode="lin" valueType="num">
                                      <p:cBhvr>
                                        <p:cTn id="24" dur="500" fill="hold"/>
                                        <p:tgtEl>
                                          <p:spTgt spid="4098"/>
                                        </p:tgtEl>
                                        <p:attrNameLst>
                                          <p:attrName>ppt_w</p:attrName>
                                        </p:attrNameLst>
                                      </p:cBhvr>
                                      <p:tavLst>
                                        <p:tav tm="0">
                                          <p:val>
                                            <p:fltVal val="0"/>
                                          </p:val>
                                        </p:tav>
                                        <p:tav tm="100000">
                                          <p:val>
                                            <p:strVal val="#ppt_w"/>
                                          </p:val>
                                        </p:tav>
                                      </p:tavLst>
                                    </p:anim>
                                    <p:anim calcmode="lin" valueType="num">
                                      <p:cBhvr>
                                        <p:cTn id="25" dur="500" fill="hold"/>
                                        <p:tgtEl>
                                          <p:spTgt spid="4098"/>
                                        </p:tgtEl>
                                        <p:attrNameLst>
                                          <p:attrName>ppt_h</p:attrName>
                                        </p:attrNameLst>
                                      </p:cBhvr>
                                      <p:tavLst>
                                        <p:tav tm="0">
                                          <p:val>
                                            <p:fltVal val="0"/>
                                          </p:val>
                                        </p:tav>
                                        <p:tav tm="100000">
                                          <p:val>
                                            <p:strVal val="#ppt_h"/>
                                          </p:val>
                                        </p:tav>
                                      </p:tavLst>
                                    </p:anim>
                                    <p:animEffect transition="in" filter="fade">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231654"/>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—CSS</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全称是</a:t>
            </a:r>
            <a:r>
              <a:rPr lang="en-US" altLang="zh-CN" sz="1600" smtClean="0">
                <a:solidFill>
                  <a:schemeClr val="accent5">
                    <a:lumMod val="75000"/>
                  </a:schemeClr>
                </a:solidFill>
                <a:latin typeface="微软雅黑" pitchFamily="34" charset="-122"/>
                <a:ea typeface="微软雅黑" pitchFamily="34" charset="-122"/>
              </a:rPr>
              <a:t>Cascading Style Sheets</a:t>
            </a:r>
            <a:r>
              <a:rPr lang="zh-CN" altLang="en-US" sz="1600" smtClean="0">
                <a:solidFill>
                  <a:schemeClr val="accent5">
                    <a:lumMod val="75000"/>
                  </a:schemeClr>
                </a:solidFill>
                <a:latin typeface="微软雅黑" pitchFamily="34" charset="-122"/>
                <a:ea typeface="微软雅黑" pitchFamily="34" charset="-122"/>
              </a:rPr>
              <a:t>，即层叠样式表。通过</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可以定义网页中的文字大小、颜色、元素间距、排列等格式。</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可以</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种方式引入网页中：</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a:solidFill>
                  <a:schemeClr val="accent5">
                    <a:lumMod val="75000"/>
                  </a:schemeClr>
                </a:solidFill>
                <a:latin typeface="微软雅黑" pitchFamily="34" charset="-122"/>
                <a:ea typeface="微软雅黑" pitchFamily="34" charset="-122"/>
              </a:rPr>
              <a:t>对某个标签使用</a:t>
            </a:r>
            <a:r>
              <a:rPr lang="en-US" altLang="zh-CN" sz="1600">
                <a:solidFill>
                  <a:schemeClr val="accent5">
                    <a:lumMod val="75000"/>
                  </a:schemeClr>
                </a:solidFill>
                <a:latin typeface="微软雅黑" pitchFamily="34" charset="-122"/>
                <a:ea typeface="微软雅黑" pitchFamily="34" charset="-122"/>
              </a:rPr>
              <a:t>style</a:t>
            </a:r>
            <a:r>
              <a:rPr lang="zh-CN" altLang="en-US" sz="1600">
                <a:solidFill>
                  <a:schemeClr val="accent5">
                    <a:lumMod val="75000"/>
                  </a:schemeClr>
                </a:solidFill>
                <a:latin typeface="微软雅黑" pitchFamily="34" charset="-122"/>
                <a:ea typeface="微软雅黑" pitchFamily="34" charset="-122"/>
              </a:rPr>
              <a:t>属性来</a:t>
            </a:r>
            <a:r>
              <a:rPr lang="zh-CN" altLang="en-US" sz="1600" smtClean="0">
                <a:solidFill>
                  <a:schemeClr val="accent5">
                    <a:lumMod val="75000"/>
                  </a:schemeClr>
                </a:solidFill>
                <a:latin typeface="微软雅黑" pitchFamily="34" charset="-122"/>
                <a:ea typeface="微软雅黑" pitchFamily="34" charset="-122"/>
              </a:rPr>
              <a:t>定义（行内样式）</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页面使用</a:t>
            </a:r>
            <a:r>
              <a:rPr lang="en-US" altLang="zh-CN" sz="1600" smtClean="0">
                <a:solidFill>
                  <a:schemeClr val="accent5">
                    <a:lumMod val="75000"/>
                  </a:schemeClr>
                </a:solidFill>
                <a:latin typeface="微软雅黑" pitchFamily="34" charset="-122"/>
                <a:ea typeface="微软雅黑" pitchFamily="34" charset="-122"/>
              </a:rPr>
              <a:t>style</a:t>
            </a:r>
            <a:r>
              <a:rPr lang="zh-CN" altLang="en-US" sz="1600" smtClean="0">
                <a:solidFill>
                  <a:schemeClr val="accent5">
                    <a:lumMod val="75000"/>
                  </a:schemeClr>
                </a:solidFill>
                <a:latin typeface="微软雅黑" pitchFamily="34" charset="-122"/>
                <a:ea typeface="微软雅黑" pitchFamily="34" charset="-122"/>
              </a:rPr>
              <a:t>标签来定义（内部样式表）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通过</a:t>
            </a:r>
            <a:r>
              <a:rPr lang="en-US" altLang="zh-CN" sz="1600" smtClean="0">
                <a:solidFill>
                  <a:schemeClr val="accent5">
                    <a:lumMod val="75000"/>
                  </a:schemeClr>
                </a:solidFill>
                <a:latin typeface="微软雅黑" pitchFamily="34" charset="-122"/>
                <a:ea typeface="微软雅黑" pitchFamily="34" charset="-122"/>
              </a:rPr>
              <a:t>link</a:t>
            </a:r>
            <a:r>
              <a:rPr lang="zh-CN" altLang="en-US" sz="1600" smtClean="0">
                <a:solidFill>
                  <a:schemeClr val="accent5">
                    <a:lumMod val="75000"/>
                  </a:schemeClr>
                </a:solidFill>
                <a:latin typeface="微软雅黑" pitchFamily="34" charset="-122"/>
                <a:ea typeface="微软雅黑" pitchFamily="34" charset="-122"/>
              </a:rPr>
              <a:t>标签引入外部的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文件（外部样式表）</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对于第</a:t>
            </a:r>
            <a:r>
              <a:rPr lang="en-US" altLang="zh-CN" sz="1600"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、第</a:t>
            </a:r>
            <a:r>
              <a:rPr lang="en-US" altLang="zh-CN" sz="1600" smtClean="0">
                <a:solidFill>
                  <a:schemeClr val="accent5">
                    <a:lumMod val="75000"/>
                  </a:schemeClr>
                </a:solidFill>
                <a:latin typeface="微软雅黑" pitchFamily="34" charset="-122"/>
                <a:ea typeface="微软雅黑" pitchFamily="34" charset="-122"/>
              </a:rPr>
              <a:t>3</a:t>
            </a:r>
            <a:r>
              <a:rPr lang="zh-CN" altLang="en-US" sz="1600" smtClean="0">
                <a:solidFill>
                  <a:schemeClr val="accent5">
                    <a:lumMod val="75000"/>
                  </a:schemeClr>
                </a:solidFill>
                <a:latin typeface="微软雅黑" pitchFamily="34" charset="-122"/>
                <a:ea typeface="微软雅黑" pitchFamily="34" charset="-122"/>
              </a:rPr>
              <a:t>种方式可以通过对具体的节点使用标签名、</a:t>
            </a:r>
            <a:r>
              <a:rPr lang="en-US" altLang="zh-CN" sz="1600" smtClean="0">
                <a:solidFill>
                  <a:schemeClr val="accent5">
                    <a:lumMod val="75000"/>
                  </a:schemeClr>
                </a:solidFill>
                <a:latin typeface="微软雅黑" pitchFamily="34" charset="-122"/>
                <a:ea typeface="微软雅黑" pitchFamily="34" charset="-122"/>
              </a:rPr>
              <a:t>id</a:t>
            </a:r>
            <a:r>
              <a:rPr lang="zh-CN" altLang="en-US" sz="1600" smtClean="0">
                <a:solidFill>
                  <a:schemeClr val="accent5">
                    <a:lumMod val="75000"/>
                  </a:schemeClr>
                </a:solidFill>
                <a:latin typeface="微软雅黑" pitchFamily="34" charset="-122"/>
                <a:ea typeface="微软雅黑" pitchFamily="34" charset="-122"/>
              </a:rPr>
              <a:t>或</a:t>
            </a:r>
            <a:r>
              <a:rPr lang="en-US" altLang="zh-CN" sz="1600" smtClean="0">
                <a:solidFill>
                  <a:schemeClr val="accent5">
                    <a:lumMod val="75000"/>
                  </a:schemeClr>
                </a:solidFill>
                <a:latin typeface="微软雅黑" pitchFamily="34" charset="-122"/>
                <a:ea typeface="微软雅黑" pitchFamily="34" charset="-122"/>
              </a:rPr>
              <a:t>class</a:t>
            </a:r>
            <a:r>
              <a:rPr lang="zh-CN" altLang="en-US" sz="1600" smtClean="0">
                <a:solidFill>
                  <a:schemeClr val="accent5">
                    <a:lumMod val="75000"/>
                  </a:schemeClr>
                </a:solidFill>
                <a:latin typeface="微软雅黑" pitchFamily="34" charset="-122"/>
                <a:ea typeface="微软雅黑" pitchFamily="34" charset="-122"/>
              </a:rPr>
              <a:t>属性（或称为选择器）来定义样式并应用。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995" y="4268476"/>
            <a:ext cx="4812011" cy="114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1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 calcmode="lin" valueType="num">
                                      <p:cBhvr>
                                        <p:cTn id="37" dur="500" fill="hold"/>
                                        <p:tgtEl>
                                          <p:spTgt spid="5122"/>
                                        </p:tgtEl>
                                        <p:attrNameLst>
                                          <p:attrName>ppt_w</p:attrName>
                                        </p:attrNameLst>
                                      </p:cBhvr>
                                      <p:tavLst>
                                        <p:tav tm="0">
                                          <p:val>
                                            <p:fltVal val="0"/>
                                          </p:val>
                                        </p:tav>
                                        <p:tav tm="100000">
                                          <p:val>
                                            <p:strVal val="#ppt_w"/>
                                          </p:val>
                                        </p:tav>
                                      </p:tavLst>
                                    </p:anim>
                                    <p:anim calcmode="lin" valueType="num">
                                      <p:cBhvr>
                                        <p:cTn id="38" dur="500" fill="hold"/>
                                        <p:tgtEl>
                                          <p:spTgt spid="5122"/>
                                        </p:tgtEl>
                                        <p:attrNameLst>
                                          <p:attrName>ppt_h</p:attrName>
                                        </p:attrNameLst>
                                      </p:cBhvr>
                                      <p:tavLst>
                                        <p:tav tm="0">
                                          <p:val>
                                            <p:fltVal val="0"/>
                                          </p:val>
                                        </p:tav>
                                        <p:tav tm="100000">
                                          <p:val>
                                            <p:strVal val="#ppt_h"/>
                                          </p:val>
                                        </p:tav>
                                      </p:tavLst>
                                    </p:anim>
                                    <p:animEffect transition="in" filter="fade">
                                      <p:cBhvr>
                                        <p:cTn id="3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—CSS</a:t>
            </a:r>
            <a:r>
              <a:rPr lang="zh-CN" altLang="en-US" b="1" smtClean="0">
                <a:solidFill>
                  <a:schemeClr val="accent5">
                    <a:lumMod val="50000"/>
                  </a:schemeClr>
                </a:solidFill>
                <a:latin typeface="微软雅黑" pitchFamily="34" charset="-122"/>
                <a:ea typeface="微软雅黑" pitchFamily="34" charset="-122"/>
              </a:rPr>
              <a:t>续</a:t>
            </a: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选择器基本的语法规则如下（更多语法参考教材）：</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122" y="2037067"/>
            <a:ext cx="5923757" cy="398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3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 calcmode="lin" valueType="num">
                                      <p:cBhvr>
                                        <p:cTn id="17" dur="500" fill="hold"/>
                                        <p:tgtEl>
                                          <p:spTgt spid="5123"/>
                                        </p:tgtEl>
                                        <p:attrNameLst>
                                          <p:attrName>ppt_w</p:attrName>
                                        </p:attrNameLst>
                                      </p:cBhvr>
                                      <p:tavLst>
                                        <p:tav tm="0">
                                          <p:val>
                                            <p:fltVal val="0"/>
                                          </p:val>
                                        </p:tav>
                                        <p:tav tm="100000">
                                          <p:val>
                                            <p:strVal val="#ppt_w"/>
                                          </p:val>
                                        </p:tav>
                                      </p:tavLst>
                                    </p:anim>
                                    <p:anim calcmode="lin" valueType="num">
                                      <p:cBhvr>
                                        <p:cTn id="18" dur="500" fill="hold"/>
                                        <p:tgtEl>
                                          <p:spTgt spid="5123"/>
                                        </p:tgtEl>
                                        <p:attrNameLst>
                                          <p:attrName>ppt_h</p:attrName>
                                        </p:attrNameLst>
                                      </p:cBhvr>
                                      <p:tavLst>
                                        <p:tav tm="0">
                                          <p:val>
                                            <p:fltVal val="0"/>
                                          </p:val>
                                        </p:tav>
                                        <p:tav tm="100000">
                                          <p:val>
                                            <p:strVal val="#ppt_h"/>
                                          </p:val>
                                        </p:tav>
                                      </p:tavLst>
                                    </p:anim>
                                    <p:animEffect transition="in" filter="fade">
                                      <p:cBhvr>
                                        <p:cTn id="19"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网页的结构</a:t>
            </a:r>
            <a:r>
              <a:rPr lang="en-US" altLang="zh-CN" b="1" smtClean="0">
                <a:solidFill>
                  <a:schemeClr val="accent5">
                    <a:lumMod val="50000"/>
                  </a:schemeClr>
                </a:solidFill>
                <a:latin typeface="微软雅黑" pitchFamily="34" charset="-122"/>
                <a:ea typeface="微软雅黑" pitchFamily="34" charset="-122"/>
              </a:rPr>
              <a:t>—JavaScript</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JavaScript</a:t>
            </a:r>
            <a:r>
              <a:rPr lang="zh-CN" altLang="en-US" sz="1600" smtClean="0">
                <a:solidFill>
                  <a:schemeClr val="accent5">
                    <a:lumMod val="75000"/>
                  </a:schemeClr>
                </a:solidFill>
                <a:latin typeface="微软雅黑" pitchFamily="34" charset="-122"/>
                <a:ea typeface="微软雅黑" pitchFamily="34" charset="-122"/>
              </a:rPr>
              <a:t>简称</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，是一种脚本语言。</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为网页提供了实时、动态、交互的功能，</a:t>
            </a:r>
            <a:r>
              <a:rPr lang="zh-CN" altLang="en-US" sz="1600">
                <a:solidFill>
                  <a:schemeClr val="accent5">
                    <a:lumMod val="75000"/>
                  </a:schemeClr>
                </a:solidFill>
                <a:latin typeface="微软雅黑" pitchFamily="34" charset="-122"/>
                <a:ea typeface="微软雅黑" pitchFamily="34" charset="-122"/>
              </a:rPr>
              <a:t>使得网页浏览的体验更加友好、</a:t>
            </a:r>
            <a:r>
              <a:rPr lang="zh-CN" altLang="en-US" sz="1600" smtClean="0">
                <a:solidFill>
                  <a:schemeClr val="accent5">
                    <a:lumMod val="75000"/>
                  </a:schemeClr>
                </a:solidFill>
                <a:latin typeface="微软雅黑" pitchFamily="34" charset="-122"/>
                <a:ea typeface="微软雅黑" pitchFamily="34" charset="-122"/>
              </a:rPr>
              <a:t>生动。</a:t>
            </a:r>
            <a:r>
              <a:rPr lang="en-US" altLang="zh-CN" sz="1600" smtClean="0">
                <a:solidFill>
                  <a:schemeClr val="accent5">
                    <a:lumMod val="75000"/>
                  </a:schemeClr>
                </a:solidFill>
                <a:latin typeface="微软雅黑" pitchFamily="34" charset="-122"/>
                <a:ea typeface="微软雅黑" pitchFamily="34" charset="-122"/>
              </a:rPr>
              <a:t>JS</a:t>
            </a:r>
            <a:r>
              <a:rPr lang="zh-CN" altLang="en-US" sz="1600">
                <a:solidFill>
                  <a:schemeClr val="accent5">
                    <a:lumMod val="75000"/>
                  </a:schemeClr>
                </a:solidFill>
                <a:latin typeface="微软雅黑" pitchFamily="34" charset="-122"/>
                <a:ea typeface="微软雅黑" pitchFamily="34" charset="-122"/>
              </a:rPr>
              <a:t>脚本</a:t>
            </a:r>
            <a:r>
              <a:rPr lang="zh-CN" altLang="en-US" sz="1600" smtClean="0">
                <a:solidFill>
                  <a:schemeClr val="accent5">
                    <a:lumMod val="75000"/>
                  </a:schemeClr>
                </a:solidFill>
                <a:latin typeface="微软雅黑" pitchFamily="34" charset="-122"/>
                <a:ea typeface="微软雅黑" pitchFamily="34" charset="-122"/>
              </a:rPr>
              <a:t>可以写在</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内部页面中直接调用，也可以存在一个独立的</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文件中在需要的时候通过</a:t>
            </a:r>
            <a:r>
              <a:rPr lang="en-US" altLang="zh-CN" sz="1600" smtClean="0">
                <a:solidFill>
                  <a:schemeClr val="accent5">
                    <a:lumMod val="75000"/>
                  </a:schemeClr>
                </a:solidFill>
                <a:latin typeface="微软雅黑" pitchFamily="34" charset="-122"/>
                <a:ea typeface="微软雅黑" pitchFamily="34" charset="-122"/>
              </a:rPr>
              <a:t>script</a:t>
            </a:r>
            <a:r>
              <a:rPr lang="zh-CN" altLang="en-US" sz="1600" smtClean="0">
                <a:solidFill>
                  <a:schemeClr val="accent5">
                    <a:lumMod val="75000"/>
                  </a:schemeClr>
                </a:solidFill>
                <a:latin typeface="微软雅黑" pitchFamily="34" charset="-122"/>
                <a:ea typeface="微软雅黑" pitchFamily="34" charset="-122"/>
              </a:rPr>
              <a:t>标签引入调用。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2617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862322"/>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前面提过，爬虫就是获取网页并提取和保存信息的自动化程序。既是自动化程序，必要像一个人一样能够应对各种异常处理、错误重试而持续并高效的运行。</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一个基本的爬虫程序工作流程大致分为三步：</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获取网页</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提取信息</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AutoNum type="arabicPeriod"/>
            </a:pPr>
            <a:r>
              <a:rPr lang="zh-CN" altLang="en-US" sz="1600" smtClean="0">
                <a:solidFill>
                  <a:schemeClr val="accent5">
                    <a:lumMod val="75000"/>
                  </a:schemeClr>
                </a:solidFill>
                <a:latin typeface="微软雅黑" pitchFamily="34" charset="-122"/>
                <a:ea typeface="微软雅黑" pitchFamily="34" charset="-122"/>
              </a:rPr>
              <a:t>保存数据</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305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获取网页</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这里主要指获取网页的源码。获取源码的过程是借着向网站的服务器发送</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请求，等待服务器返回的响应体就是网页的源码信息。这一过程可以使用</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resquests</a:t>
            </a:r>
            <a:r>
              <a:rPr lang="zh-CN" altLang="en-US" sz="1600" smtClean="0">
                <a:solidFill>
                  <a:schemeClr val="accent5">
                    <a:lumMod val="75000"/>
                  </a:schemeClr>
                </a:solidFill>
                <a:latin typeface="微软雅黑" pitchFamily="34" charset="-122"/>
                <a:ea typeface="微软雅黑" pitchFamily="34" charset="-122"/>
              </a:rPr>
              <a:t>等功能库来实现。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6730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384995"/>
          </a:xfrm>
          <a:prstGeom prst="rect">
            <a:avLst/>
          </a:prstGeom>
          <a:noFill/>
        </p:spPr>
        <p:txBody>
          <a:bodyPr wrap="square" rtlCol="0">
            <a:spAutoFit/>
          </a:bodyPr>
          <a:lstStyle/>
          <a:p>
            <a:pPr>
              <a:lnSpc>
                <a:spcPct val="200000"/>
              </a:lnSpc>
            </a:pPr>
            <a:r>
              <a:rPr lang="zh-CN" altLang="en-US" b="1">
                <a:solidFill>
                  <a:schemeClr val="accent5">
                    <a:lumMod val="50000"/>
                  </a:schemeClr>
                </a:solidFill>
                <a:latin typeface="微软雅黑" pitchFamily="34" charset="-122"/>
                <a:ea typeface="微软雅黑" pitchFamily="34" charset="-122"/>
              </a:rPr>
              <a:t>课程资料的获取与答疑形式</a:t>
            </a:r>
            <a:endParaRPr lang="en-US" altLang="zh-CN" b="1">
              <a:solidFill>
                <a:schemeClr val="accent5">
                  <a:lumMod val="50000"/>
                </a:schemeClr>
              </a:solidFill>
              <a:latin typeface="微软雅黑" pitchFamily="34" charset="-122"/>
              <a:ea typeface="微软雅黑" pitchFamily="34" charset="-122"/>
            </a:endParaRPr>
          </a:p>
          <a:p>
            <a:pPr>
              <a:lnSpc>
                <a:spcPct val="150000"/>
              </a:lnSpc>
            </a:pPr>
            <a:r>
              <a:rPr lang="zh-CN" altLang="en-US" sz="1600" smtClean="0">
                <a:solidFill>
                  <a:schemeClr val="accent5">
                    <a:lumMod val="75000"/>
                  </a:schemeClr>
                </a:solidFill>
                <a:latin typeface="微软雅黑" pitchFamily="34" charset="-122"/>
                <a:ea typeface="微软雅黑" pitchFamily="34" charset="-122"/>
              </a:rPr>
              <a:t>课程</a:t>
            </a:r>
            <a:r>
              <a:rPr lang="en-US" altLang="zh-CN" sz="1600" smtClean="0">
                <a:solidFill>
                  <a:schemeClr val="accent5">
                    <a:lumMod val="75000"/>
                  </a:schemeClr>
                </a:solidFill>
                <a:latin typeface="微软雅黑" pitchFamily="34" charset="-122"/>
                <a:ea typeface="微软雅黑" pitchFamily="34" charset="-122"/>
              </a:rPr>
              <a:t>PPT</a:t>
            </a:r>
            <a:r>
              <a:rPr lang="zh-CN" altLang="en-US" sz="1600" smtClean="0">
                <a:solidFill>
                  <a:schemeClr val="accent5">
                    <a:lumMod val="75000"/>
                  </a:schemeClr>
                </a:solidFill>
                <a:latin typeface="微软雅黑" pitchFamily="34" charset="-122"/>
                <a:ea typeface="微软雅黑" pitchFamily="34" charset="-122"/>
              </a:rPr>
              <a:t>及源码可在</a:t>
            </a:r>
            <a:r>
              <a:rPr lang="en-US" altLang="zh-CN" sz="1600" smtClean="0">
                <a:solidFill>
                  <a:schemeClr val="accent5">
                    <a:lumMod val="75000"/>
                  </a:schemeClr>
                </a:solidFill>
                <a:latin typeface="微软雅黑" pitchFamily="34" charset="-122"/>
                <a:ea typeface="微软雅黑" pitchFamily="34" charset="-122"/>
                <a:hlinkClick r:id="rId2"/>
              </a:rPr>
              <a:t>Github</a:t>
            </a:r>
            <a:r>
              <a:rPr lang="zh-CN" altLang="en-US" sz="1600" smtClean="0">
                <a:solidFill>
                  <a:schemeClr val="accent5">
                    <a:lumMod val="75000"/>
                  </a:schemeClr>
                </a:solidFill>
                <a:latin typeface="微软雅黑" pitchFamily="34" charset="-122"/>
                <a:ea typeface="微软雅黑" pitchFamily="34" charset="-122"/>
              </a:rPr>
              <a:t>上下载，答疑方式也在</a:t>
            </a:r>
            <a:r>
              <a:rPr lang="en-US" altLang="zh-CN" sz="1600" smtClean="0">
                <a:solidFill>
                  <a:schemeClr val="accent5">
                    <a:lumMod val="75000"/>
                  </a:schemeClr>
                </a:solidFill>
                <a:latin typeface="微软雅黑" pitchFamily="34" charset="-122"/>
                <a:ea typeface="微软雅黑" pitchFamily="34" charset="-122"/>
              </a:rPr>
              <a:t>Github</a:t>
            </a:r>
            <a:r>
              <a:rPr lang="zh-CN" altLang="en-US" sz="1600" smtClean="0">
                <a:solidFill>
                  <a:schemeClr val="accent5">
                    <a:lumMod val="75000"/>
                  </a:schemeClr>
                </a:solidFill>
                <a:latin typeface="微软雅黑" pitchFamily="34" charset="-122"/>
                <a:ea typeface="微软雅黑" pitchFamily="34" charset="-122"/>
              </a:rPr>
              <a:t>上以提</a:t>
            </a:r>
            <a:r>
              <a:rPr lang="en-US" altLang="zh-CN" sz="1600" smtClean="0">
                <a:solidFill>
                  <a:schemeClr val="accent5">
                    <a:lumMod val="75000"/>
                  </a:schemeClr>
                </a:solidFill>
                <a:latin typeface="微软雅黑" pitchFamily="34" charset="-122"/>
                <a:ea typeface="微软雅黑" pitchFamily="34" charset="-122"/>
              </a:rPr>
              <a:t>issue</a:t>
            </a:r>
            <a:r>
              <a:rPr lang="zh-CN" altLang="en-US" sz="1600" smtClean="0">
                <a:solidFill>
                  <a:schemeClr val="accent5">
                    <a:lumMod val="75000"/>
                  </a:schemeClr>
                </a:solidFill>
                <a:latin typeface="微软雅黑" pitchFamily="34" charset="-122"/>
                <a:ea typeface="微软雅黑" pitchFamily="34" charset="-122"/>
              </a:rPr>
              <a:t>方式进行。具体操作如下：</a:t>
            </a:r>
            <a:endParaRPr lang="en-US" altLang="zh-CN" sz="1600" smtClean="0">
              <a:solidFill>
                <a:schemeClr val="accent5">
                  <a:lumMod val="75000"/>
                </a:schemeClr>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048721"/>
            <a:ext cx="4032448" cy="43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8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49299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提取信息</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在得到网站的源码之后，接下来要做的就是提取有用信息。这是一个拨乱反正的过程，也就是将杂乱的数据通过整理变得清晰明了，以便后续处理、分析。</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最通用的方法就是采用正则匹配来提取。另外，根据网页结构的规则性，如网页节点属性、</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选择器以及</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，也可以使用</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提供的</a:t>
            </a:r>
            <a:r>
              <a:rPr lang="en-US" altLang="zh-CN" sz="1600" smtClean="0">
                <a:solidFill>
                  <a:schemeClr val="accent5">
                    <a:lumMod val="75000"/>
                  </a:schemeClr>
                </a:solidFill>
                <a:latin typeface="微软雅黑" pitchFamily="34" charset="-122"/>
                <a:ea typeface="微软雅黑" pitchFamily="34" charset="-122"/>
              </a:rPr>
              <a:t>Beautiful Soup</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等库来提取。</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176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2862322"/>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爬虫的基本原理</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其他能爬取的数据</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除了能抓取</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页面源码外，爬虫还可以爬取一些系统的</a:t>
            </a:r>
            <a:r>
              <a:rPr lang="en-US" altLang="zh-CN" sz="1600" smtClean="0">
                <a:solidFill>
                  <a:schemeClr val="accent5">
                    <a:lumMod val="75000"/>
                  </a:schemeClr>
                </a:solidFill>
                <a:latin typeface="微软雅黑" pitchFamily="34" charset="-122"/>
                <a:ea typeface="微软雅黑" pitchFamily="34" charset="-122"/>
              </a:rPr>
              <a:t>API</a:t>
            </a:r>
            <a:r>
              <a:rPr lang="zh-CN" altLang="en-US" sz="1600" smtClean="0">
                <a:solidFill>
                  <a:schemeClr val="accent5">
                    <a:lumMod val="75000"/>
                  </a:schemeClr>
                </a:solidFill>
                <a:latin typeface="微软雅黑" pitchFamily="34" charset="-122"/>
                <a:ea typeface="微软雅黑" pitchFamily="34" charset="-122"/>
              </a:rPr>
              <a:t>返回接口，图片、音视频等信息的二进制数据，以及一些文件和文档。</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但对于一些通过</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渲染而成的页面，爬虫很难爬取得到。就如当下流行的单页应用，通过抓取的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不过是一个空壳，因为它还需要经过浏览器的</a:t>
            </a:r>
            <a:r>
              <a:rPr lang="en-US" altLang="zh-CN" sz="160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解释器和编译器来执行相关的</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脚本而将完整的</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树渲染出来，离了浏览器就得不到完整的</a:t>
            </a:r>
            <a:r>
              <a:rPr lang="en-US" altLang="zh-CN" sz="1600" smtClean="0">
                <a:solidFill>
                  <a:schemeClr val="accent5">
                    <a:lumMod val="75000"/>
                  </a:schemeClr>
                </a:solidFill>
                <a:latin typeface="微软雅黑" pitchFamily="34" charset="-122"/>
                <a:ea typeface="微软雅黑" pitchFamily="34" charset="-122"/>
              </a:rPr>
              <a:t>DOM</a:t>
            </a:r>
            <a:r>
              <a:rPr lang="zh-CN" altLang="en-US" sz="1600" smtClean="0">
                <a:solidFill>
                  <a:schemeClr val="accent5">
                    <a:lumMod val="75000"/>
                  </a:schemeClr>
                </a:solidFill>
                <a:latin typeface="微软雅黑" pitchFamily="34" charset="-122"/>
                <a:ea typeface="微软雅黑" pitchFamily="34" charset="-122"/>
              </a:rPr>
              <a:t>树。</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a:solidFill>
                  <a:schemeClr val="accent5">
                    <a:lumMod val="75000"/>
                  </a:schemeClr>
                </a:solidFill>
                <a:latin typeface="微软雅黑" pitchFamily="34" charset="-122"/>
                <a:ea typeface="微软雅黑" pitchFamily="34" charset="-122"/>
              </a:rPr>
              <a:t>难</a:t>
            </a:r>
            <a:r>
              <a:rPr lang="zh-CN" altLang="en-US" sz="1600" smtClean="0">
                <a:solidFill>
                  <a:schemeClr val="accent5">
                    <a:lumMod val="75000"/>
                  </a:schemeClr>
                </a:solidFill>
                <a:latin typeface="微软雅黑" pitchFamily="34" charset="-122"/>
                <a:ea typeface="微软雅黑" pitchFamily="34" charset="-122"/>
              </a:rPr>
              <a:t>但不是不能做到，</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Selenium</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Splash</a:t>
            </a:r>
            <a:r>
              <a:rPr lang="zh-CN" altLang="en-US" sz="1600" smtClean="0">
                <a:solidFill>
                  <a:schemeClr val="accent5">
                    <a:lumMod val="75000"/>
                  </a:schemeClr>
                </a:solidFill>
                <a:latin typeface="微软雅黑" pitchFamily="34" charset="-122"/>
                <a:ea typeface="微软雅黑" pitchFamily="34" charset="-122"/>
              </a:rPr>
              <a:t>库就可以帮我们实现对</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的渲染。</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47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4339650"/>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静态页面是指纯粹的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页面，动态</a:t>
            </a:r>
            <a:r>
              <a:rPr lang="zh-CN" altLang="en-US" sz="1600">
                <a:solidFill>
                  <a:schemeClr val="accent5">
                    <a:lumMod val="75000"/>
                  </a:schemeClr>
                </a:solidFill>
                <a:latin typeface="微软雅黑" pitchFamily="34" charset="-122"/>
                <a:ea typeface="微软雅黑" pitchFamily="34" charset="-122"/>
              </a:rPr>
              <a:t>网页是一个对所有动态生成与动态更新的网页的统称。与传统的静态网页相反，它会因为变量的改变而产生不同的网页。这既可能是服务器端生成的网页，也可能是用户端生成的网页，或是两者的混合。</a:t>
            </a: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对于动态页面而言，有些网站需要我们登陆才能访问，如淘宝；有些网站登录一段时间不进行任何操作就会超时而要重新登录；也有些网站登录过后很久也不会失效。这其中就涉及到</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的相关知识。</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按照一般的逻辑，需要登录的网站在我们输入用户名及密码以后，必然会拿到类似凭证这样的东西，它记录了我们的登陆状态。这个凭证存在哪里呢？就在</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当中。具体是存在</a:t>
            </a:r>
            <a:r>
              <a:rPr lang="en-US" altLang="zh-CN" sz="1600" smtClean="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中，还是</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中，或是两者兼有，这由网站服务提供方所决定。</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174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a:t>
            </a:r>
            <a:r>
              <a:rPr lang="zh-CN" altLang="en-US" b="1" smtClean="0">
                <a:solidFill>
                  <a:schemeClr val="accent5">
                    <a:lumMod val="50000"/>
                  </a:schemeClr>
                </a:solidFill>
                <a:latin typeface="微软雅黑" pitchFamily="34" charset="-122"/>
                <a:ea typeface="微软雅黑" pitchFamily="34" charset="-122"/>
              </a:rPr>
              <a:t>续</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的无状态是指</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协议对事务的处理是没有记忆能力的，也就是不知道客户端是什么状态。当我们向服务器发送请求后，服务器解析此请求并返回响应报文，此过程完全独立，服务器不会记录客户端请求前后状态的变化。</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对于一些需要登录才能浏览的网站，由于</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的无状态特征，每当我们打开或刷新一个页面，就要进行一次登录，这显然不合理。会话</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技术的出现，使得用户的</a:t>
            </a:r>
            <a:r>
              <a:rPr lang="zh-CN" altLang="en-US" sz="1600">
                <a:solidFill>
                  <a:schemeClr val="accent5">
                    <a:lumMod val="75000"/>
                  </a:schemeClr>
                </a:solidFill>
                <a:latin typeface="微软雅黑" pitchFamily="34" charset="-122"/>
                <a:ea typeface="微软雅黑" pitchFamily="34" charset="-122"/>
              </a:rPr>
              <a:t>登陆</a:t>
            </a:r>
            <a:r>
              <a:rPr lang="zh-CN" altLang="en-US" sz="1600" smtClean="0">
                <a:solidFill>
                  <a:schemeClr val="accent5">
                    <a:lumMod val="75000"/>
                  </a:schemeClr>
                </a:solidFill>
                <a:latin typeface="微软雅黑" pitchFamily="34" charset="-122"/>
                <a:ea typeface="微软雅黑" pitchFamily="34" charset="-122"/>
              </a:rPr>
              <a:t>状态可以临时保存以备后用。</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Session</a:t>
            </a:r>
            <a:r>
              <a:rPr lang="zh-CN" altLang="en-US" sz="1600" smtClean="0">
                <a:solidFill>
                  <a:schemeClr val="accent5">
                    <a:lumMod val="75000"/>
                  </a:schemeClr>
                </a:solidFill>
                <a:latin typeface="微软雅黑" pitchFamily="34" charset="-122"/>
                <a:ea typeface="微软雅黑" pitchFamily="34" charset="-122"/>
              </a:rPr>
              <a:t>是在服务端，即在网站的服务器上保存用户的会话信息。一般，一个会话都有一个超时期限，超时后会话自动作废，使得访问不再有效。</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是在客户端，比如浏览器端。当用户第一次成功登陆网站时，网站服务器会返回一个响应头包含</a:t>
            </a:r>
            <a:r>
              <a:rPr lang="en-US" altLang="zh-CN" sz="1600" smtClean="0">
                <a:solidFill>
                  <a:schemeClr val="accent5">
                    <a:lumMod val="75000"/>
                  </a:schemeClr>
                </a:solidFill>
                <a:latin typeface="微软雅黑" pitchFamily="34" charset="-122"/>
                <a:ea typeface="微软雅黑" pitchFamily="34" charset="-122"/>
              </a:rPr>
              <a:t>`Set-Cookie`</a:t>
            </a:r>
            <a:r>
              <a:rPr lang="zh-CN" altLang="en-US" sz="1600" smtClean="0">
                <a:solidFill>
                  <a:schemeClr val="accent5">
                    <a:lumMod val="75000"/>
                  </a:schemeClr>
                </a:solidFill>
                <a:latin typeface="微软雅黑" pitchFamily="34" charset="-122"/>
                <a:ea typeface="微软雅黑" pitchFamily="34" charset="-122"/>
              </a:rPr>
              <a:t>字段的报文给客户端。客户端拿到</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并保存起来，在下一次请求该网站时浏览器会自动把</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放到请求头一起提交给服务器。服务器根据</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鉴定当前请求时哪个用户以及是否登陆，鉴定通过则发送需要的响应报文。当然，</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也有超时机制，超时后</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a:solidFill>
                  <a:schemeClr val="accent5">
                    <a:lumMod val="75000"/>
                  </a:schemeClr>
                </a:solidFill>
                <a:latin typeface="微软雅黑" pitchFamily="34" charset="-122"/>
                <a:ea typeface="微软雅黑" pitchFamily="34" charset="-122"/>
              </a:rPr>
              <a:t>无效</a:t>
            </a:r>
            <a:r>
              <a:rPr lang="zh-CN" altLang="en-US" sz="1600" smtClean="0">
                <a:solidFill>
                  <a:schemeClr val="accent5">
                    <a:lumMod val="75000"/>
                  </a:schemeClr>
                </a:solidFill>
                <a:latin typeface="微软雅黑" pitchFamily="34" charset="-122"/>
                <a:ea typeface="微软雅黑" pitchFamily="34" charset="-122"/>
              </a:rPr>
              <a:t>。</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9760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会话（</a:t>
            </a:r>
            <a:r>
              <a:rPr lang="en-US" altLang="zh-CN" b="1" smtClean="0">
                <a:solidFill>
                  <a:schemeClr val="accent5">
                    <a:lumMod val="50000"/>
                  </a:schemeClr>
                </a:solidFill>
                <a:latin typeface="微软雅黑" pitchFamily="34" charset="-122"/>
                <a:ea typeface="微软雅黑" pitchFamily="34" charset="-122"/>
              </a:rPr>
              <a:t>Session</a:t>
            </a:r>
            <a:r>
              <a:rPr lang="zh-CN" altLang="en-US" b="1" smtClean="0">
                <a:solidFill>
                  <a:schemeClr val="accent5">
                    <a:lumMod val="50000"/>
                  </a:schemeClr>
                </a:solidFill>
                <a:latin typeface="微软雅黑" pitchFamily="34" charset="-122"/>
                <a:ea typeface="微软雅黑" pitchFamily="34" charset="-122"/>
              </a:rPr>
              <a:t>）和</a:t>
            </a:r>
            <a:r>
              <a:rPr lang="en-US" altLang="zh-CN" b="1" smtClean="0">
                <a:solidFill>
                  <a:schemeClr val="accent5">
                    <a:lumMod val="50000"/>
                  </a:schemeClr>
                </a:solidFill>
                <a:latin typeface="微软雅黑" pitchFamily="34" charset="-122"/>
                <a:ea typeface="微软雅黑" pitchFamily="34" charset="-122"/>
              </a:rPr>
              <a:t>Cookie—Cookie</a:t>
            </a:r>
            <a:r>
              <a:rPr lang="zh-CN" altLang="en-US" b="1" smtClean="0">
                <a:solidFill>
                  <a:schemeClr val="accent5">
                    <a:lumMod val="50000"/>
                  </a:schemeClr>
                </a:solidFill>
                <a:latin typeface="微软雅黑" pitchFamily="34" charset="-122"/>
                <a:ea typeface="微软雅黑" pitchFamily="34" charset="-122"/>
              </a:rPr>
              <a:t>属性结构</a:t>
            </a:r>
            <a:endParaRPr lang="zh-CN" altLang="en-US" b="1">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我们可以通过打开</a:t>
            </a:r>
            <a:r>
              <a:rPr lang="en-US" altLang="zh-CN" sz="1600" smtClean="0">
                <a:solidFill>
                  <a:schemeClr val="accent5">
                    <a:lumMod val="75000"/>
                  </a:schemeClr>
                </a:solidFill>
                <a:latin typeface="微软雅黑" pitchFamily="34" charset="-122"/>
                <a:ea typeface="微软雅黑" pitchFamily="34" charset="-122"/>
              </a:rPr>
              <a:t>Chrome</a:t>
            </a:r>
            <a:r>
              <a:rPr lang="zh-CN" altLang="en-US" sz="1600" smtClean="0">
                <a:solidFill>
                  <a:schemeClr val="accent5">
                    <a:lumMod val="75000"/>
                  </a:schemeClr>
                </a:solidFill>
                <a:latin typeface="微软雅黑" pitchFamily="34" charset="-122"/>
                <a:ea typeface="微软雅黑" pitchFamily="34" charset="-122"/>
              </a:rPr>
              <a:t>的开发者工具页面来查看网站的</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信息，下面以我们的教务系统为例，当登陆后浏览器保存的</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信息如下：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注意：其中</a:t>
            </a:r>
            <a:r>
              <a:rPr lang="en-US" altLang="zh-CN" sz="1600" smtClean="0">
                <a:solidFill>
                  <a:schemeClr val="accent5">
                    <a:lumMod val="75000"/>
                  </a:schemeClr>
                </a:solidFill>
                <a:latin typeface="微软雅黑" pitchFamily="34" charset="-122"/>
                <a:ea typeface="微软雅黑" pitchFamily="34" charset="-122"/>
              </a:rPr>
              <a:t>HttpOnly</a:t>
            </a:r>
            <a:r>
              <a:rPr lang="zh-CN" altLang="en-US" sz="1600" smtClean="0">
                <a:solidFill>
                  <a:schemeClr val="accent5">
                    <a:lumMod val="75000"/>
                  </a:schemeClr>
                </a:solidFill>
                <a:latin typeface="微软雅黑" pitchFamily="34" charset="-122"/>
                <a:ea typeface="微软雅黑" pitchFamily="34" charset="-122"/>
              </a:rPr>
              <a:t>字段若是</a:t>
            </a:r>
            <a:r>
              <a:rPr lang="en-US" altLang="zh-CN" sz="1600" smtClean="0">
                <a:solidFill>
                  <a:schemeClr val="accent5">
                    <a:lumMod val="75000"/>
                  </a:schemeClr>
                </a:solidFill>
                <a:latin typeface="微软雅黑" pitchFamily="34" charset="-122"/>
                <a:ea typeface="微软雅黑" pitchFamily="34" charset="-122"/>
              </a:rPr>
              <a:t>True</a:t>
            </a:r>
            <a:r>
              <a:rPr lang="zh-CN" altLang="en-US" sz="1600" smtClean="0">
                <a:solidFill>
                  <a:schemeClr val="accent5">
                    <a:lumMod val="75000"/>
                  </a:schemeClr>
                </a:solidFill>
                <a:latin typeface="微软雅黑" pitchFamily="34" charset="-122"/>
                <a:ea typeface="微软雅黑" pitchFamily="34" charset="-122"/>
              </a:rPr>
              <a:t>，则不能使用</a:t>
            </a:r>
            <a:r>
              <a:rPr lang="en-US" altLang="zh-CN" sz="1600" smtClean="0">
                <a:solidFill>
                  <a:schemeClr val="accent5">
                    <a:lumMod val="75000"/>
                  </a:schemeClr>
                </a:solidFill>
                <a:latin typeface="微软雅黑" pitchFamily="34" charset="-122"/>
                <a:ea typeface="微软雅黑" pitchFamily="34" charset="-122"/>
              </a:rPr>
              <a:t>JS</a:t>
            </a:r>
            <a:r>
              <a:rPr lang="zh-CN" altLang="en-US" sz="1600" smtClean="0">
                <a:solidFill>
                  <a:schemeClr val="accent5">
                    <a:lumMod val="75000"/>
                  </a:schemeClr>
                </a:solidFill>
                <a:latin typeface="微软雅黑" pitchFamily="34" charset="-122"/>
                <a:ea typeface="微软雅黑" pitchFamily="34" charset="-122"/>
              </a:rPr>
              <a:t>中的</a:t>
            </a:r>
            <a:r>
              <a:rPr lang="en-US" altLang="zh-CN" sz="1600" smtClean="0">
                <a:solidFill>
                  <a:schemeClr val="accent5">
                    <a:lumMod val="75000"/>
                  </a:schemeClr>
                </a:solidFill>
                <a:latin typeface="微软雅黑" pitchFamily="34" charset="-122"/>
                <a:ea typeface="微软雅黑" pitchFamily="34" charset="-122"/>
              </a:rPr>
              <a:t>document.cookie</a:t>
            </a:r>
            <a:r>
              <a:rPr lang="zh-CN" altLang="en-US" sz="1600" smtClean="0">
                <a:solidFill>
                  <a:schemeClr val="accent5">
                    <a:lumMod val="75000"/>
                  </a:schemeClr>
                </a:solidFill>
                <a:latin typeface="微软雅黑" pitchFamily="34" charset="-122"/>
                <a:ea typeface="微软雅黑" pitchFamily="34" charset="-122"/>
              </a:rPr>
              <a:t>来访问。</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243" y="2306180"/>
            <a:ext cx="6027513" cy="342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12" end="12"/>
                                            </p:txEl>
                                          </p:spTgt>
                                        </p:tgtEl>
                                        <p:attrNameLst>
                                          <p:attrName>style.visibility</p:attrName>
                                        </p:attrNameLst>
                                      </p:cBhvr>
                                      <p:to>
                                        <p:strVal val="visible"/>
                                      </p:to>
                                    </p:set>
                                    <p:animEffect transition="in" filter="randombar(horizontal)">
                                      <p:cBhvr>
                                        <p:cTn id="24"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7544" y="908720"/>
            <a:ext cx="8208912" cy="397031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代理的基本原理</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对于一些反爬虫措施较高的网站，使用爬虫的过程中会遇到</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被封的情况。之所以被封是因为单个</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的访问频率过高，而被网站服务器侦测到。对此的解决方案是，通过</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代理服务器来代理</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实现</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伪装。</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代理服务器（</a:t>
            </a:r>
            <a:r>
              <a:rPr lang="en-US" altLang="zh-CN" sz="1600" smtClean="0">
                <a:solidFill>
                  <a:schemeClr val="accent5">
                    <a:lumMod val="75000"/>
                  </a:schemeClr>
                </a:solidFill>
                <a:latin typeface="微软雅黑" pitchFamily="34" charset="-122"/>
                <a:ea typeface="微软雅黑" pitchFamily="34" charset="-122"/>
              </a:rPr>
              <a:t>Proxy Server</a:t>
            </a:r>
            <a:r>
              <a:rPr lang="zh-CN" altLang="en-US" sz="1600" smtClean="0">
                <a:solidFill>
                  <a:schemeClr val="accent5">
                    <a:lumMod val="75000"/>
                  </a:schemeClr>
                </a:solidFill>
                <a:latin typeface="微软雅黑" pitchFamily="34" charset="-122"/>
                <a:ea typeface="微软雅黑" pitchFamily="34" charset="-122"/>
              </a:rPr>
              <a:t>）是一个</a:t>
            </a:r>
            <a:r>
              <a:rPr lang="zh-CN" altLang="en-US" sz="1600">
                <a:solidFill>
                  <a:schemeClr val="accent5">
                    <a:lumMod val="75000"/>
                  </a:schemeClr>
                </a:solidFill>
                <a:latin typeface="微软雅黑" pitchFamily="34" charset="-122"/>
                <a:ea typeface="微软雅黑" pitchFamily="34" charset="-122"/>
              </a:rPr>
              <a:t>请求</a:t>
            </a:r>
            <a:r>
              <a:rPr lang="zh-CN" altLang="en-US" sz="1600" smtClean="0">
                <a:solidFill>
                  <a:schemeClr val="accent5">
                    <a:lumMod val="75000"/>
                  </a:schemeClr>
                </a:solidFill>
                <a:latin typeface="微软雅黑" pitchFamily="34" charset="-122"/>
                <a:ea typeface="微软雅黑" pitchFamily="34" charset="-122"/>
              </a:rPr>
              <a:t>访问的中间媒介，其功能就是代理网络用户去取得网络信息。一般的，</a:t>
            </a:r>
            <a:r>
              <a:rPr lang="en-US" altLang="zh-CN" sz="1600" smtClean="0">
                <a:solidFill>
                  <a:schemeClr val="accent5">
                    <a:lumMod val="75000"/>
                  </a:schemeClr>
                </a:solidFill>
                <a:latin typeface="微软雅黑" pitchFamily="34" charset="-122"/>
                <a:ea typeface="微软雅黑" pitchFamily="34" charset="-122"/>
              </a:rPr>
              <a:t>VPN</a:t>
            </a:r>
            <a:r>
              <a:rPr lang="zh-CN" altLang="en-US" sz="1600" smtClean="0">
                <a:solidFill>
                  <a:schemeClr val="accent5">
                    <a:lumMod val="75000"/>
                  </a:schemeClr>
                </a:solidFill>
                <a:latin typeface="微软雅黑" pitchFamily="34" charset="-122"/>
                <a:ea typeface="微软雅黑" pitchFamily="34" charset="-122"/>
              </a:rPr>
              <a:t>服务器就是一个代理服务器。因为某些原因我们无法搜索</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上的内容，但通过一台可以访问</a:t>
            </a:r>
            <a:r>
              <a:rPr lang="en-US" altLang="zh-CN" sz="1600" smtClean="0">
                <a:solidFill>
                  <a:schemeClr val="accent5">
                    <a:lumMod val="75000"/>
                  </a:schemeClr>
                </a:solidFill>
                <a:latin typeface="微软雅黑" pitchFamily="34" charset="-122"/>
                <a:ea typeface="微软雅黑" pitchFamily="34" charset="-122"/>
              </a:rPr>
              <a:t>Google</a:t>
            </a:r>
            <a:r>
              <a:rPr lang="zh-CN" altLang="en-US" sz="1600" smtClean="0">
                <a:solidFill>
                  <a:schemeClr val="accent5">
                    <a:lumMod val="75000"/>
                  </a:schemeClr>
                </a:solidFill>
                <a:latin typeface="微软雅黑" pitchFamily="34" charset="-122"/>
                <a:ea typeface="微软雅黑" pitchFamily="34" charset="-122"/>
              </a:rPr>
              <a:t>的中间代理服务器来代理我们的请求便可以做到。</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爬虫代理就是使用代理隐藏真实的</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，让服务器误以为是另一个不同的客户端在请求。这样在爬取过程中不断更换代理，就可轻易越过</a:t>
            </a:r>
            <a:r>
              <a:rPr lang="en-US" altLang="zh-CN" sz="1600" smtClean="0">
                <a:solidFill>
                  <a:schemeClr val="accent5">
                    <a:lumMod val="75000"/>
                  </a:schemeClr>
                </a:solidFill>
                <a:latin typeface="微软雅黑" pitchFamily="34" charset="-122"/>
                <a:ea typeface="微软雅黑" pitchFamily="34" charset="-122"/>
              </a:rPr>
              <a:t>IP</a:t>
            </a:r>
            <a:r>
              <a:rPr lang="zh-CN" altLang="en-US" sz="1600" smtClean="0">
                <a:solidFill>
                  <a:schemeClr val="accent5">
                    <a:lumMod val="75000"/>
                  </a:schemeClr>
                </a:solidFill>
                <a:latin typeface="微软雅黑" pitchFamily="34" charset="-122"/>
                <a:ea typeface="微软雅黑" pitchFamily="34" charset="-122"/>
              </a:rPr>
              <a:t>限制的反爬措施。</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1023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第三课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492990"/>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请求相关</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库介绍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正则表达式介绍</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猫眼电影排行信息抓取实战</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5469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44764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HTTP</a:t>
            </a:r>
            <a:r>
              <a:rPr lang="zh-CN" altLang="en-US" b="1">
                <a:solidFill>
                  <a:schemeClr val="accent5">
                    <a:lumMod val="50000"/>
                  </a:schemeClr>
                </a:solidFill>
                <a:latin typeface="微软雅黑" pitchFamily="34" charset="-122"/>
                <a:ea typeface="微软雅黑" pitchFamily="34" charset="-122"/>
              </a:rPr>
              <a:t>请求相关</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库介绍</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前面已经了解</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请求的过程，也学习到</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请求是基于</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协议。而</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协议是基于</a:t>
            </a:r>
            <a:r>
              <a:rPr lang="en-US" altLang="zh-CN" sz="1600" smtClean="0">
                <a:solidFill>
                  <a:schemeClr val="accent5">
                    <a:lumMod val="75000"/>
                  </a:schemeClr>
                </a:solidFill>
                <a:latin typeface="微软雅黑" pitchFamily="34" charset="-122"/>
                <a:ea typeface="微软雅黑" pitchFamily="34" charset="-122"/>
              </a:rPr>
              <a:t>TCP/IP</a:t>
            </a:r>
            <a:r>
              <a:rPr lang="zh-CN" altLang="en-US" sz="1600" smtClean="0">
                <a:solidFill>
                  <a:schemeClr val="accent5">
                    <a:lumMod val="75000"/>
                  </a:schemeClr>
                </a:solidFill>
                <a:latin typeface="微软雅黑" pitchFamily="34" charset="-122"/>
                <a:ea typeface="微软雅黑" pitchFamily="34" charset="-122"/>
              </a:rPr>
              <a:t>技术，是不是只有等我们</a:t>
            </a:r>
            <a:r>
              <a:rPr lang="zh-CN" altLang="en-US" sz="1600">
                <a:solidFill>
                  <a:schemeClr val="accent5">
                    <a:lumMod val="75000"/>
                  </a:schemeClr>
                </a:solidFill>
                <a:latin typeface="微软雅黑" pitchFamily="34" charset="-122"/>
                <a:ea typeface="微软雅黑" pitchFamily="34" charset="-122"/>
              </a:rPr>
              <a:t>熟悉并掌握</a:t>
            </a:r>
            <a:r>
              <a:rPr lang="en-US" altLang="zh-CN" sz="1600" smtClean="0">
                <a:solidFill>
                  <a:schemeClr val="accent5">
                    <a:lumMod val="75000"/>
                  </a:schemeClr>
                </a:solidFill>
                <a:latin typeface="微软雅黑" pitchFamily="34" charset="-122"/>
                <a:ea typeface="微软雅黑" pitchFamily="34" charset="-122"/>
              </a:rPr>
              <a:t>TCP/IP</a:t>
            </a:r>
            <a:r>
              <a:rPr lang="zh-CN" altLang="en-US" sz="1600" smtClean="0">
                <a:solidFill>
                  <a:schemeClr val="accent5">
                    <a:lumMod val="75000"/>
                  </a:schemeClr>
                </a:solidFill>
                <a:latin typeface="微软雅黑" pitchFamily="34" charset="-122"/>
                <a:ea typeface="微软雅黑" pitchFamily="34" charset="-122"/>
              </a:rPr>
              <a:t>技术才能展开自动化的网页请求工作呢？</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答案是否定的。</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提供了许多功能齐全的类库可以帮我们实现这些工作，诸如</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httplib2</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treq</a:t>
            </a:r>
            <a:r>
              <a:rPr lang="zh-CN" altLang="en-US" sz="1600" smtClean="0">
                <a:solidFill>
                  <a:schemeClr val="accent5">
                    <a:lumMod val="75000"/>
                  </a:schemeClr>
                </a:solidFill>
                <a:latin typeface="微软雅黑" pitchFamily="34" charset="-122"/>
                <a:ea typeface="微软雅黑" pitchFamily="34" charset="-122"/>
              </a:rPr>
              <a:t>等。我们只需关心请求的链接是什么、需要传哪些参数以及如何设置请求头部就可以，至于底层的通信与传输已经被封装起来。</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Vector\Desktop\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319" y="2564904"/>
            <a:ext cx="2030106" cy="256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7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9" end="9"/>
                                            </p:txEl>
                                          </p:spTgt>
                                        </p:tgtEl>
                                        <p:attrNameLst>
                                          <p:attrName>style.visibility</p:attrName>
                                        </p:attrNameLst>
                                      </p:cBhvr>
                                      <p:to>
                                        <p:strVal val="visible"/>
                                      </p:to>
                                    </p:set>
                                    <p:animEffect transition="in" filter="randombar(horizontal)">
                                      <p:cBhvr>
                                        <p:cTn id="24"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231654"/>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库的使用</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内置的</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请求库，它包含下列</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个模块：</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请求模块，用来模拟</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请求的发送。</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error</a:t>
            </a:r>
            <a:r>
              <a:rPr lang="zh-CN" altLang="en-US" sz="1600" smtClean="0">
                <a:solidFill>
                  <a:schemeClr val="accent5">
                    <a:lumMod val="75000"/>
                  </a:schemeClr>
                </a:solidFill>
                <a:latin typeface="微软雅黑" pitchFamily="34" charset="-122"/>
                <a:ea typeface="微软雅黑" pitchFamily="34" charset="-122"/>
              </a:rPr>
              <a:t>：异常处理模块，用于捕获出现的请求错误，然后进行重试或其他操作以保证程序不会意外终止。</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parse</a:t>
            </a:r>
            <a:r>
              <a:rPr lang="zh-CN" altLang="en-US" sz="1600" smtClean="0">
                <a:solidFill>
                  <a:schemeClr val="accent5">
                    <a:lumMod val="75000"/>
                  </a:schemeClr>
                </a:solidFill>
                <a:latin typeface="微软雅黑" pitchFamily="34" charset="-122"/>
                <a:ea typeface="微软雅黑" pitchFamily="34" charset="-122"/>
              </a:rPr>
              <a:t>：解析工具模块，提供</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相关的处理方法，如拆分、解析、合并。</a:t>
            </a:r>
            <a:endParaRPr lang="en-US" altLang="zh-CN" sz="1600" smtClean="0">
              <a:solidFill>
                <a:schemeClr val="accent5">
                  <a:lumMod val="75000"/>
                </a:schemeClr>
              </a:solidFill>
              <a:latin typeface="微软雅黑" pitchFamily="34" charset="-122"/>
              <a:ea typeface="微软雅黑" pitchFamily="34" charset="-122"/>
            </a:endParaRPr>
          </a:p>
          <a:p>
            <a:pPr marL="685800" indent="-342900" latinLnBrk="0">
              <a:lnSpc>
                <a:spcPct val="150000"/>
              </a:lnSpc>
              <a:buAutoNum type="arabicPeriod"/>
            </a:pPr>
            <a:r>
              <a:rPr lang="en-US" altLang="zh-CN" sz="1600" b="1" smtClean="0">
                <a:solidFill>
                  <a:schemeClr val="accent5">
                    <a:lumMod val="75000"/>
                  </a:schemeClr>
                </a:solidFill>
                <a:latin typeface="微软雅黑" pitchFamily="34" charset="-122"/>
                <a:ea typeface="微软雅黑" pitchFamily="34" charset="-122"/>
              </a:rPr>
              <a:t>robotparser</a:t>
            </a:r>
            <a:r>
              <a:rPr lang="zh-CN" altLang="en-US" sz="1600" smtClean="0">
                <a:solidFill>
                  <a:schemeClr val="accent5">
                    <a:lumMod val="75000"/>
                  </a:schemeClr>
                </a:solidFill>
                <a:latin typeface="微软雅黑" pitchFamily="34" charset="-122"/>
                <a:ea typeface="微软雅黑" pitchFamily="34" charset="-122"/>
              </a:rPr>
              <a:t>：爬虫协议解析模块，用来识别网站的</a:t>
            </a:r>
            <a:r>
              <a:rPr lang="en-US" altLang="zh-CN" sz="1600" smtClean="0">
                <a:solidFill>
                  <a:schemeClr val="accent5">
                    <a:lumMod val="75000"/>
                  </a:schemeClr>
                </a:solidFill>
                <a:latin typeface="微软雅黑" pitchFamily="34" charset="-122"/>
                <a:ea typeface="微软雅黑" pitchFamily="34" charset="-122"/>
              </a:rPr>
              <a:t>robots.txt</a:t>
            </a:r>
            <a:r>
              <a:rPr lang="zh-CN" altLang="en-US" sz="1600" smtClean="0">
                <a:solidFill>
                  <a:schemeClr val="accent5">
                    <a:lumMod val="75000"/>
                  </a:schemeClr>
                </a:solidFill>
                <a:latin typeface="微软雅黑" pitchFamily="34" charset="-122"/>
                <a:ea typeface="微软雅黑" pitchFamily="34" charset="-122"/>
              </a:rPr>
              <a:t>文件，判断页面是否允许爬虫访问。</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178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433965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发送请求</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1</a:t>
            </a:r>
            <a:r>
              <a:rPr lang="zh-CN" altLang="en-US" sz="1600" smtClean="0">
                <a:solidFill>
                  <a:schemeClr val="accent5">
                    <a:lumMod val="75000"/>
                  </a:schemeClr>
                </a:solidFill>
                <a:latin typeface="微软雅黑" pitchFamily="34" charset="-122"/>
                <a:ea typeface="微软雅黑" pitchFamily="34" charset="-122"/>
              </a:rPr>
              <a:t> 以</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官网为例，使用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类库将首页页面抓取过来。</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这里简单演示了</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类库的</a:t>
            </a:r>
            <a:r>
              <a:rPr lang="en-US" altLang="zh-CN" sz="1600" smtClean="0">
                <a:solidFill>
                  <a:schemeClr val="accent5">
                    <a:lumMod val="75000"/>
                  </a:schemeClr>
                </a:solidFill>
                <a:latin typeface="微软雅黑" pitchFamily="34" charset="-122"/>
                <a:ea typeface="微软雅黑" pitchFamily="34" charset="-122"/>
              </a:rPr>
              <a:t>get</a:t>
            </a:r>
            <a:r>
              <a:rPr lang="zh-CN" altLang="en-US" sz="1600" smtClean="0">
                <a:solidFill>
                  <a:schemeClr val="accent5">
                    <a:lumMod val="75000"/>
                  </a:schemeClr>
                </a:solidFill>
                <a:latin typeface="微软雅黑" pitchFamily="34" charset="-122"/>
                <a:ea typeface="微软雅黑" pitchFamily="34" charset="-122"/>
              </a:rPr>
              <a:t>方法（默认情况）。</a:t>
            </a:r>
            <a:r>
              <a:rPr lang="en-US" altLang="zh-CN" sz="1600" smtClean="0">
                <a:solidFill>
                  <a:schemeClr val="accent5">
                    <a:lumMod val="75000"/>
                  </a:schemeClr>
                </a:solidFill>
                <a:latin typeface="微软雅黑" pitchFamily="34" charset="-122"/>
                <a:ea typeface="微软雅黑" pitchFamily="34" charset="-122"/>
              </a:rPr>
              <a:t>`urlopen`</a:t>
            </a:r>
            <a:r>
              <a:rPr lang="zh-CN" altLang="en-US" sz="1600" smtClean="0">
                <a:solidFill>
                  <a:schemeClr val="accent5">
                    <a:lumMod val="75000"/>
                  </a:schemeClr>
                </a:solidFill>
                <a:latin typeface="微软雅黑" pitchFamily="34" charset="-122"/>
                <a:ea typeface="微软雅黑" pitchFamily="34" charset="-122"/>
              </a:rPr>
              <a:t>函数返回的是一个</a:t>
            </a:r>
            <a:r>
              <a:rPr lang="en-US" altLang="zh-CN" sz="1600" smtClean="0">
                <a:solidFill>
                  <a:schemeClr val="accent5">
                    <a:lumMod val="75000"/>
                  </a:schemeClr>
                </a:solidFill>
                <a:latin typeface="微软雅黑" pitchFamily="34" charset="-122"/>
                <a:ea typeface="微软雅黑" pitchFamily="34" charset="-122"/>
              </a:rPr>
              <a:t>HTTPResponse</a:t>
            </a:r>
            <a:r>
              <a:rPr lang="zh-CN" altLang="en-US" sz="1600" smtClean="0">
                <a:solidFill>
                  <a:schemeClr val="accent5">
                    <a:lumMod val="75000"/>
                  </a:schemeClr>
                </a:solidFill>
                <a:latin typeface="微软雅黑" pitchFamily="34" charset="-122"/>
                <a:ea typeface="微软雅黑" pitchFamily="34" charset="-122"/>
              </a:rPr>
              <a:t>对象，通过</a:t>
            </a:r>
            <a:r>
              <a:rPr lang="en-US" altLang="zh-CN" sz="1600">
                <a:solidFill>
                  <a:schemeClr val="accent5">
                    <a:lumMod val="75000"/>
                  </a:schemeClr>
                </a:solidFill>
                <a:latin typeface="微软雅黑" pitchFamily="34" charset="-122"/>
                <a:ea typeface="微软雅黑" pitchFamily="34" charset="-122"/>
              </a:rPr>
              <a:t>HTTPResponse</a:t>
            </a:r>
            <a:r>
              <a:rPr lang="zh-CN" altLang="en-US" sz="1600">
                <a:solidFill>
                  <a:schemeClr val="accent5">
                    <a:lumMod val="75000"/>
                  </a:schemeClr>
                </a:solidFill>
                <a:latin typeface="微软雅黑" pitchFamily="34" charset="-122"/>
                <a:ea typeface="微软雅黑" pitchFamily="34" charset="-122"/>
              </a:rPr>
              <a:t>对象</a:t>
            </a:r>
            <a:r>
              <a:rPr lang="zh-CN" altLang="en-US" sz="1600" smtClean="0">
                <a:solidFill>
                  <a:schemeClr val="accent5">
                    <a:lumMod val="75000"/>
                  </a:schemeClr>
                </a:solidFill>
                <a:latin typeface="微软雅黑" pitchFamily="34" charset="-122"/>
                <a:ea typeface="微软雅黑" pitchFamily="34" charset="-122"/>
              </a:rPr>
              <a:t>可以获取返回的</a:t>
            </a:r>
            <a:r>
              <a:rPr lang="en-US" altLang="zh-CN" sz="1600" smtClean="0">
                <a:solidFill>
                  <a:schemeClr val="accent5">
                    <a:lumMod val="75000"/>
                  </a:schemeClr>
                </a:solidFill>
                <a:latin typeface="微软雅黑" pitchFamily="34" charset="-122"/>
                <a:ea typeface="微软雅黑" pitchFamily="34" charset="-122"/>
              </a:rPr>
              <a:t>Body</a:t>
            </a:r>
            <a:r>
              <a:rPr lang="zh-CN" altLang="en-US" sz="1600" smtClean="0">
                <a:solidFill>
                  <a:schemeClr val="accent5">
                    <a:lumMod val="75000"/>
                  </a:schemeClr>
                </a:solidFill>
                <a:latin typeface="微软雅黑" pitchFamily="34" charset="-122"/>
                <a:ea typeface="微软雅黑" pitchFamily="34" charset="-122"/>
              </a:rPr>
              <a:t>部分、状态码、返回头部等信息。</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301" y="2026940"/>
            <a:ext cx="4013398" cy="182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13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500" fill="hold"/>
                                        <p:tgtEl>
                                          <p:spTgt spid="2052"/>
                                        </p:tgtEl>
                                        <p:attrNameLst>
                                          <p:attrName>ppt_w</p:attrName>
                                        </p:attrNameLst>
                                      </p:cBhvr>
                                      <p:tavLst>
                                        <p:tav tm="0">
                                          <p:val>
                                            <p:fltVal val="0"/>
                                          </p:val>
                                        </p:tav>
                                        <p:tav tm="100000">
                                          <p:val>
                                            <p:strVal val="#ppt_w"/>
                                          </p:val>
                                        </p:tav>
                                      </p:tavLst>
                                    </p:anim>
                                    <p:anim calcmode="lin" valueType="num">
                                      <p:cBhvr>
                                        <p:cTn id="18" dur="500" fill="hold"/>
                                        <p:tgtEl>
                                          <p:spTgt spid="2052"/>
                                        </p:tgtEl>
                                        <p:attrNameLst>
                                          <p:attrName>ppt_h</p:attrName>
                                        </p:attrNameLst>
                                      </p:cBhvr>
                                      <p:tavLst>
                                        <p:tav tm="0">
                                          <p:val>
                                            <p:fltVal val="0"/>
                                          </p:val>
                                        </p:tav>
                                        <p:tav tm="100000">
                                          <p:val>
                                            <p:strVal val="#ppt_h"/>
                                          </p:val>
                                        </p:tav>
                                      </p:tavLst>
                                    </p:anim>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8" end="8"/>
                                            </p:txEl>
                                          </p:spTgt>
                                        </p:tgtEl>
                                        <p:attrNameLst>
                                          <p:attrName>style.visibility</p:attrName>
                                        </p:attrNameLst>
                                      </p:cBhvr>
                                      <p:to>
                                        <p:strVal val="visible"/>
                                      </p:to>
                                    </p:set>
                                    <p:animEffect transition="in" filter="randombar(horizontal)">
                                      <p:cBhvr>
                                        <p:cTn id="24"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764" y="1389422"/>
            <a:ext cx="5644473" cy="407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0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07831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a:t>
            </a:r>
            <a:r>
              <a:rPr lang="zh-CN" altLang="en-US" b="1" smtClean="0">
                <a:solidFill>
                  <a:schemeClr val="accent5">
                    <a:lumMod val="50000"/>
                  </a:schemeClr>
                </a:solidFill>
                <a:latin typeface="微软雅黑" pitchFamily="34" charset="-122"/>
                <a:ea typeface="微软雅黑" pitchFamily="34" charset="-122"/>
              </a:rPr>
              <a:t>请求</a:t>
            </a:r>
            <a:r>
              <a:rPr lang="en-US" altLang="zh-CN" b="1">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2</a:t>
            </a:r>
            <a:r>
              <a:rPr lang="zh-CN" altLang="en-US" sz="1600" smtClean="0">
                <a:solidFill>
                  <a:schemeClr val="accent5">
                    <a:lumMod val="75000"/>
                  </a:schemeClr>
                </a:solidFill>
                <a:latin typeface="微软雅黑" pitchFamily="34" charset="-122"/>
                <a:ea typeface="微软雅黑" pitchFamily="34" charset="-122"/>
              </a:rPr>
              <a:t> 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类库抓取</a:t>
            </a:r>
            <a:r>
              <a:rPr lang="en-US" altLang="zh-CN" sz="1600" smtClean="0">
                <a:solidFill>
                  <a:schemeClr val="accent5">
                    <a:lumMod val="75000"/>
                  </a:schemeClr>
                </a:solidFill>
                <a:latin typeface="微软雅黑" pitchFamily="34" charset="-122"/>
                <a:ea typeface="微软雅黑" pitchFamily="34" charset="-122"/>
              </a:rPr>
              <a:t>`httpbin.org`</a:t>
            </a:r>
            <a:r>
              <a:rPr lang="zh-CN" altLang="en-US" sz="1600" smtClean="0">
                <a:solidFill>
                  <a:schemeClr val="accent5">
                    <a:lumMod val="75000"/>
                  </a:schemeClr>
                </a:solidFill>
                <a:latin typeface="微软雅黑" pitchFamily="34" charset="-122"/>
                <a:ea typeface="微软雅黑" pitchFamily="34" charset="-122"/>
              </a:rPr>
              <a:t>网站的</a:t>
            </a:r>
            <a:r>
              <a:rPr lang="en-US" altLang="zh-CN" sz="1600" smtClean="0">
                <a:solidFill>
                  <a:schemeClr val="accent5">
                    <a:lumMod val="75000"/>
                  </a:schemeClr>
                </a:solidFill>
                <a:latin typeface="微软雅黑" pitchFamily="34" charset="-122"/>
                <a:ea typeface="微软雅黑" pitchFamily="34" charset="-122"/>
              </a:rPr>
              <a:t>`/post`</a:t>
            </a:r>
            <a:r>
              <a:rPr lang="zh-CN" altLang="en-US" sz="1600" smtClean="0">
                <a:solidFill>
                  <a:schemeClr val="accent5">
                    <a:lumMod val="75000"/>
                  </a:schemeClr>
                </a:solidFill>
                <a:latin typeface="微软雅黑" pitchFamily="34" charset="-122"/>
                <a:ea typeface="微软雅黑" pitchFamily="34" charset="-122"/>
              </a:rPr>
              <a:t>接口返回值。</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这里演示了</a:t>
            </a:r>
            <a:r>
              <a:rPr lang="zh-CN" altLang="en-US" sz="1600">
                <a:solidFill>
                  <a:schemeClr val="accent5">
                    <a:lumMod val="75000"/>
                  </a:schemeClr>
                </a:solidFill>
                <a:latin typeface="微软雅黑" pitchFamily="34" charset="-122"/>
                <a:ea typeface="微软雅黑" pitchFamily="34" charset="-122"/>
              </a:rPr>
              <a:t>使用</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类库传参数、设置连接超时时间及异常的处理过程。此外，还可以通过</a:t>
            </a:r>
            <a:r>
              <a:rPr lang="en-US" altLang="zh-CN" sz="1600" smtClean="0">
                <a:solidFill>
                  <a:schemeClr val="accent5">
                    <a:lumMod val="75000"/>
                  </a:schemeClr>
                </a:solidFill>
                <a:latin typeface="微软雅黑" pitchFamily="34" charset="-122"/>
                <a:ea typeface="微软雅黑" pitchFamily="34" charset="-122"/>
              </a:rPr>
              <a:t>context</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cafile</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capath</a:t>
            </a:r>
            <a:r>
              <a:rPr lang="zh-CN" altLang="en-US" sz="1600" smtClean="0">
                <a:solidFill>
                  <a:schemeClr val="accent5">
                    <a:lumMod val="75000"/>
                  </a:schemeClr>
                </a:solidFill>
                <a:latin typeface="微软雅黑" pitchFamily="34" charset="-122"/>
                <a:ea typeface="微软雅黑" pitchFamily="34" charset="-122"/>
              </a:rPr>
              <a:t>参数来配置</a:t>
            </a:r>
            <a:r>
              <a:rPr lang="en-US" altLang="zh-CN" sz="1600" smtClean="0">
                <a:solidFill>
                  <a:schemeClr val="accent5">
                    <a:lumMod val="75000"/>
                  </a:schemeClr>
                </a:solidFill>
                <a:latin typeface="微软雅黑" pitchFamily="34" charset="-122"/>
                <a:ea typeface="微软雅黑" pitchFamily="34" charset="-122"/>
              </a:rPr>
              <a:t>SSL</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741" y="1916831"/>
            <a:ext cx="5592519" cy="208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650" y="1916831"/>
            <a:ext cx="4466700"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00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p:cTn id="17" dur="500" fill="hold"/>
                                        <p:tgtEl>
                                          <p:spTgt spid="3075"/>
                                        </p:tgtEl>
                                        <p:attrNameLst>
                                          <p:attrName>ppt_w</p:attrName>
                                        </p:attrNameLst>
                                      </p:cBhvr>
                                      <p:tavLst>
                                        <p:tav tm="0">
                                          <p:val>
                                            <p:fltVal val="0"/>
                                          </p:val>
                                        </p:tav>
                                        <p:tav tm="100000">
                                          <p:val>
                                            <p:strVal val="#ppt_w"/>
                                          </p:val>
                                        </p:tav>
                                      </p:tavLst>
                                    </p:anim>
                                    <p:anim calcmode="lin" valueType="num">
                                      <p:cBhvr>
                                        <p:cTn id="18" dur="500" fill="hold"/>
                                        <p:tgtEl>
                                          <p:spTgt spid="3075"/>
                                        </p:tgtEl>
                                        <p:attrNameLst>
                                          <p:attrName>ppt_h</p:attrName>
                                        </p:attrNameLst>
                                      </p:cBhvr>
                                      <p:tavLst>
                                        <p:tav tm="0">
                                          <p:val>
                                            <p:fltVal val="0"/>
                                          </p:val>
                                        </p:tav>
                                        <p:tav tm="100000">
                                          <p:val>
                                            <p:strVal val="#ppt_h"/>
                                          </p:val>
                                        </p:tav>
                                      </p:tavLst>
                                    </p:anim>
                                    <p:animEffect transition="in" filter="fade">
                                      <p:cBhvr>
                                        <p:cTn id="19" dur="500"/>
                                        <p:tgtEl>
                                          <p:spTgt spid="307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5"/>
                                        </p:tgtEl>
                                        <p:attrNameLst>
                                          <p:attrName>ppt_w</p:attrName>
                                        </p:attrNameLst>
                                      </p:cBhvr>
                                      <p:tavLst>
                                        <p:tav tm="0">
                                          <p:val>
                                            <p:strVal val="ppt_w"/>
                                          </p:val>
                                        </p:tav>
                                        <p:tav tm="100000">
                                          <p:val>
                                            <p:fltVal val="0"/>
                                          </p:val>
                                        </p:tav>
                                      </p:tavLst>
                                    </p:anim>
                                    <p:anim calcmode="lin" valueType="num">
                                      <p:cBhvr>
                                        <p:cTn id="24" dur="500"/>
                                        <p:tgtEl>
                                          <p:spTgt spid="3075"/>
                                        </p:tgtEl>
                                        <p:attrNameLst>
                                          <p:attrName>ppt_h</p:attrName>
                                        </p:attrNameLst>
                                      </p:cBhvr>
                                      <p:tavLst>
                                        <p:tav tm="0">
                                          <p:val>
                                            <p:strVal val="ppt_h"/>
                                          </p:val>
                                        </p:tav>
                                        <p:tav tm="100000">
                                          <p:val>
                                            <p:fltVal val="0"/>
                                          </p:val>
                                        </p:tav>
                                      </p:tavLst>
                                    </p:anim>
                                    <p:animEffect transition="out" filter="fade">
                                      <p:cBhvr>
                                        <p:cTn id="25" dur="500"/>
                                        <p:tgtEl>
                                          <p:spTgt spid="3075"/>
                                        </p:tgtEl>
                                      </p:cBhvr>
                                    </p:animEffect>
                                    <p:set>
                                      <p:cBhvr>
                                        <p:cTn id="26" dur="1" fill="hold">
                                          <p:stCondLst>
                                            <p:cond delay="499"/>
                                          </p:stCondLst>
                                        </p:cTn>
                                        <p:tgtEl>
                                          <p:spTgt spid="30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p:cTn id="31" dur="500" fill="hold"/>
                                        <p:tgtEl>
                                          <p:spTgt spid="3076"/>
                                        </p:tgtEl>
                                        <p:attrNameLst>
                                          <p:attrName>ppt_w</p:attrName>
                                        </p:attrNameLst>
                                      </p:cBhvr>
                                      <p:tavLst>
                                        <p:tav tm="0">
                                          <p:val>
                                            <p:fltVal val="0"/>
                                          </p:val>
                                        </p:tav>
                                        <p:tav tm="100000">
                                          <p:val>
                                            <p:strVal val="#ppt_w"/>
                                          </p:val>
                                        </p:tav>
                                      </p:tavLst>
                                    </p:anim>
                                    <p:anim calcmode="lin" valueType="num">
                                      <p:cBhvr>
                                        <p:cTn id="32" dur="500" fill="hold"/>
                                        <p:tgtEl>
                                          <p:spTgt spid="3076"/>
                                        </p:tgtEl>
                                        <p:attrNameLst>
                                          <p:attrName>ppt_h</p:attrName>
                                        </p:attrNameLst>
                                      </p:cBhvr>
                                      <p:tavLst>
                                        <p:tav tm="0">
                                          <p:val>
                                            <p:fltVal val="0"/>
                                          </p:val>
                                        </p:tav>
                                        <p:tav tm="100000">
                                          <p:val>
                                            <p:strVal val="#ppt_h"/>
                                          </p:val>
                                        </p:tav>
                                      </p:tavLst>
                                    </p:anim>
                                    <p:animEffect transition="in" filter="fade">
                                      <p:cBhvr>
                                        <p:cTn id="33" dur="500"/>
                                        <p:tgtEl>
                                          <p:spTgt spid="307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1">
                                            <p:txEl>
                                              <p:pRg st="11" end="11"/>
                                            </p:txEl>
                                          </p:spTgt>
                                        </p:tgtEl>
                                        <p:attrNameLst>
                                          <p:attrName>style.visibility</p:attrName>
                                        </p:attrNameLst>
                                      </p:cBhvr>
                                      <p:to>
                                        <p:strVal val="visible"/>
                                      </p:to>
                                    </p:set>
                                    <p:animEffect transition="in" filter="randombar(horizontal)">
                                      <p:cBhvr>
                                        <p:cTn id="38"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发送</a:t>
            </a:r>
            <a:r>
              <a:rPr lang="zh-CN" altLang="en-US" b="1" smtClean="0">
                <a:solidFill>
                  <a:schemeClr val="accent5">
                    <a:lumMod val="50000"/>
                  </a:schemeClr>
                </a:solidFill>
                <a:latin typeface="微软雅黑" pitchFamily="34" charset="-122"/>
                <a:ea typeface="微软雅黑" pitchFamily="34" charset="-122"/>
              </a:rPr>
              <a:t>请求</a:t>
            </a:r>
            <a:r>
              <a:rPr lang="zh-CN" altLang="en-US" b="1">
                <a:solidFill>
                  <a:schemeClr val="accent5">
                    <a:lumMod val="50000"/>
                  </a:schemeClr>
                </a:solidFill>
                <a:latin typeface="微软雅黑" pitchFamily="34" charset="-122"/>
                <a:ea typeface="微软雅黑" pitchFamily="34" charset="-122"/>
              </a:rPr>
              <a:t>带</a:t>
            </a:r>
            <a:r>
              <a:rPr lang="zh-CN" altLang="en-US" b="1" smtClean="0">
                <a:solidFill>
                  <a:schemeClr val="accent5">
                    <a:lumMod val="50000"/>
                  </a:schemeClr>
                </a:solidFill>
                <a:latin typeface="微软雅黑" pitchFamily="34" charset="-122"/>
                <a:ea typeface="微软雅黑" pitchFamily="34" charset="-122"/>
              </a:rPr>
              <a:t>上</a:t>
            </a:r>
            <a:r>
              <a:rPr lang="en-US" altLang="zh-CN" b="1" smtClean="0">
                <a:solidFill>
                  <a:schemeClr val="accent5">
                    <a:lumMod val="50000"/>
                  </a:schemeClr>
                </a:solidFill>
                <a:latin typeface="微软雅黑" pitchFamily="34" charset="-122"/>
                <a:ea typeface="微软雅黑" pitchFamily="34" charset="-122"/>
              </a:rPr>
              <a:t>cookie</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urlopen</a:t>
            </a:r>
            <a:r>
              <a:rPr lang="zh-CN" altLang="en-US" sz="1600">
                <a:solidFill>
                  <a:schemeClr val="accent5">
                    <a:lumMod val="75000"/>
                  </a:schemeClr>
                </a:solidFill>
                <a:latin typeface="微软雅黑" pitchFamily="34" charset="-122"/>
                <a:ea typeface="微软雅黑" pitchFamily="34" charset="-122"/>
              </a:rPr>
              <a:t>函数</a:t>
            </a:r>
            <a:r>
              <a:rPr lang="zh-CN" altLang="en-US" sz="1600" smtClean="0">
                <a:solidFill>
                  <a:schemeClr val="accent5">
                    <a:lumMod val="75000"/>
                  </a:schemeClr>
                </a:solidFill>
                <a:latin typeface="微软雅黑" pitchFamily="34" charset="-122"/>
                <a:ea typeface="微软雅黑" pitchFamily="34" charset="-122"/>
              </a:rPr>
              <a:t>对于基本的请求已经够用，但对于一些</a:t>
            </a:r>
            <a:r>
              <a:rPr lang="zh-CN" altLang="en-US" sz="1600">
                <a:solidFill>
                  <a:schemeClr val="accent5">
                    <a:lumMod val="75000"/>
                  </a:schemeClr>
                </a:solidFill>
                <a:latin typeface="微软雅黑" pitchFamily="34" charset="-122"/>
                <a:ea typeface="微软雅黑" pitchFamily="34" charset="-122"/>
              </a:rPr>
              <a:t>需要</a:t>
            </a:r>
            <a:r>
              <a:rPr lang="zh-CN" altLang="en-US" sz="1600" smtClean="0">
                <a:solidFill>
                  <a:schemeClr val="accent5">
                    <a:lumMod val="75000"/>
                  </a:schemeClr>
                </a:solidFill>
                <a:latin typeface="微软雅黑" pitchFamily="34" charset="-122"/>
                <a:ea typeface="微软雅黑" pitchFamily="34" charset="-122"/>
              </a:rPr>
              <a:t>附加请求头的链接或代理之类的功能则需要通过</a:t>
            </a:r>
            <a:r>
              <a:rPr lang="en-US" altLang="zh-CN" sz="1600"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类来构建。对于前面两个例子，使用</a:t>
            </a:r>
            <a:r>
              <a:rPr lang="en-US" altLang="zh-CN" sz="1600" smtClean="0">
                <a:solidFill>
                  <a:schemeClr val="accent5">
                    <a:lumMod val="75000"/>
                  </a:schemeClr>
                </a:solidFill>
                <a:latin typeface="微软雅黑" pitchFamily="34" charset="-122"/>
                <a:ea typeface="微软雅黑" pitchFamily="34" charset="-122"/>
              </a:rPr>
              <a:t>Request</a:t>
            </a:r>
            <a:r>
              <a:rPr lang="zh-CN" altLang="en-US" sz="1600" smtClean="0">
                <a:solidFill>
                  <a:schemeClr val="accent5">
                    <a:lumMod val="75000"/>
                  </a:schemeClr>
                </a:solidFill>
                <a:latin typeface="微软雅黑" pitchFamily="34" charset="-122"/>
                <a:ea typeface="微软雅黑" pitchFamily="34" charset="-122"/>
              </a:rPr>
              <a:t>构建代码如下：</a:t>
            </a:r>
            <a:endParaRPr lang="en-US" altLang="zh-CN" sz="1600" b="1">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314" y="2420888"/>
            <a:ext cx="4624115" cy="3637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8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500" fill="hold"/>
                                        <p:tgtEl>
                                          <p:spTgt spid="4098"/>
                                        </p:tgtEl>
                                        <p:attrNameLst>
                                          <p:attrName>ppt_w</p:attrName>
                                        </p:attrNameLst>
                                      </p:cBhvr>
                                      <p:tavLst>
                                        <p:tav tm="0">
                                          <p:val>
                                            <p:fltVal val="0"/>
                                          </p:val>
                                        </p:tav>
                                        <p:tav tm="100000">
                                          <p:val>
                                            <p:strVal val="#ppt_w"/>
                                          </p:val>
                                        </p:tav>
                                      </p:tavLst>
                                    </p:anim>
                                    <p:anim calcmode="lin" valueType="num">
                                      <p:cBhvr>
                                        <p:cTn id="18" dur="500" fill="hold"/>
                                        <p:tgtEl>
                                          <p:spTgt spid="4098"/>
                                        </p:tgtEl>
                                        <p:attrNameLst>
                                          <p:attrName>ppt_h</p:attrName>
                                        </p:attrNameLst>
                                      </p:cBhvr>
                                      <p:tavLst>
                                        <p:tav tm="0">
                                          <p:val>
                                            <p:fltVal val="0"/>
                                          </p:val>
                                        </p:tav>
                                        <p:tav tm="100000">
                                          <p:val>
                                            <p:strVal val="#ppt_h"/>
                                          </p:val>
                                        </p:tav>
                                      </p:tavLst>
                                    </p:anim>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解析链接</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parse</a:t>
            </a:r>
            <a:r>
              <a:rPr lang="zh-CN" altLang="en-US" sz="1600" smtClean="0">
                <a:solidFill>
                  <a:schemeClr val="accent5">
                    <a:lumMod val="75000"/>
                  </a:schemeClr>
                </a:solidFill>
                <a:latin typeface="微软雅黑" pitchFamily="34" charset="-122"/>
                <a:ea typeface="微软雅黑" pitchFamily="34" charset="-122"/>
              </a:rPr>
              <a:t>模块提供了处理</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的标准接口，例如实现</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各部分的抽取、合并以及链接转换，还有各种传输协议的处理。下面举例说明。</a:t>
            </a:r>
            <a:endParaRPr lang="en-US" altLang="zh-CN" sz="1600" b="1">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80562"/>
            <a:ext cx="4070400" cy="400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994132"/>
            <a:ext cx="3704633" cy="277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9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500" fill="hold"/>
                                        <p:tgtEl>
                                          <p:spTgt spid="4099"/>
                                        </p:tgtEl>
                                        <p:attrNameLst>
                                          <p:attrName>ppt_w</p:attrName>
                                        </p:attrNameLst>
                                      </p:cBhvr>
                                      <p:tavLst>
                                        <p:tav tm="0">
                                          <p:val>
                                            <p:fltVal val="0"/>
                                          </p:val>
                                        </p:tav>
                                        <p:tav tm="100000">
                                          <p:val>
                                            <p:strVal val="#ppt_w"/>
                                          </p:val>
                                        </p:tav>
                                      </p:tavLst>
                                    </p:anim>
                                    <p:anim calcmode="lin" valueType="num">
                                      <p:cBhvr>
                                        <p:cTn id="18" dur="500" fill="hold"/>
                                        <p:tgtEl>
                                          <p:spTgt spid="4099"/>
                                        </p:tgtEl>
                                        <p:attrNameLst>
                                          <p:attrName>ppt_h</p:attrName>
                                        </p:attrNameLst>
                                      </p:cBhvr>
                                      <p:tavLst>
                                        <p:tav tm="0">
                                          <p:val>
                                            <p:fltVal val="0"/>
                                          </p:val>
                                        </p:tav>
                                        <p:tav tm="100000">
                                          <p:val>
                                            <p:strVal val="#ppt_h"/>
                                          </p:val>
                                        </p:tav>
                                      </p:tavLst>
                                    </p:anim>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60098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—Robots</a:t>
            </a:r>
            <a:r>
              <a:rPr lang="zh-CN" altLang="en-US" b="1" smtClean="0">
                <a:solidFill>
                  <a:schemeClr val="accent5">
                    <a:lumMod val="50000"/>
                  </a:schemeClr>
                </a:solidFill>
                <a:latin typeface="微软雅黑" pitchFamily="34" charset="-122"/>
                <a:ea typeface="微软雅黑" pitchFamily="34" charset="-122"/>
              </a:rPr>
              <a:t>协议解析</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Robots</a:t>
            </a:r>
            <a:r>
              <a:rPr lang="zh-CN" altLang="en-US" sz="1600" smtClean="0">
                <a:solidFill>
                  <a:schemeClr val="accent5">
                    <a:lumMod val="75000"/>
                  </a:schemeClr>
                </a:solidFill>
                <a:latin typeface="微软雅黑" pitchFamily="34" charset="-122"/>
                <a:ea typeface="微软雅黑" pitchFamily="34" charset="-122"/>
              </a:rPr>
              <a:t>协议也称为爬虫协议、机器人协议，用来告诉爬虫和搜索引擎哪些页面可以抓取，哪些不可以。它通常是一个</a:t>
            </a:r>
            <a:r>
              <a:rPr lang="en-US" altLang="zh-CN" sz="1600" smtClean="0">
                <a:solidFill>
                  <a:schemeClr val="accent5">
                    <a:lumMod val="75000"/>
                  </a:schemeClr>
                </a:solidFill>
                <a:latin typeface="微软雅黑" pitchFamily="34" charset="-122"/>
                <a:ea typeface="微软雅黑" pitchFamily="34" charset="-122"/>
              </a:rPr>
              <a:t>robots.txt</a:t>
            </a:r>
            <a:r>
              <a:rPr lang="zh-CN" altLang="en-US" sz="1600" smtClean="0">
                <a:solidFill>
                  <a:schemeClr val="accent5">
                    <a:lumMod val="75000"/>
                  </a:schemeClr>
                </a:solidFill>
                <a:latin typeface="微软雅黑" pitchFamily="34" charset="-122"/>
                <a:ea typeface="微软雅黑" pitchFamily="34" charset="-122"/>
              </a:rPr>
              <a:t>文件存放在网站的根目录下。前面访问过淘宝网的爬虫协议，具体内容如下：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b="1">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其中</a:t>
            </a:r>
            <a:r>
              <a:rPr lang="zh-CN" altLang="en-US"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User-agent</a:t>
            </a:r>
            <a:r>
              <a:rPr lang="zh-CN" altLang="en-US" sz="1600" smtClean="0">
                <a:solidFill>
                  <a:schemeClr val="accent5">
                    <a:lumMod val="75000"/>
                  </a:schemeClr>
                </a:solidFill>
                <a:latin typeface="微软雅黑" pitchFamily="34" charset="-122"/>
                <a:ea typeface="微软雅黑" pitchFamily="34" charset="-122"/>
              </a:rPr>
              <a:t>指定了爬虫的名称</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百度搜索引擎，</a:t>
            </a:r>
            <a:r>
              <a:rPr lang="en-US" altLang="zh-CN" sz="1600" smtClean="0">
                <a:solidFill>
                  <a:schemeClr val="accent5">
                    <a:lumMod val="75000"/>
                  </a:schemeClr>
                </a:solidFill>
                <a:latin typeface="微软雅黑" pitchFamily="34" charset="-122"/>
                <a:ea typeface="微软雅黑" pitchFamily="34" charset="-122"/>
              </a:rPr>
              <a:t>Disallow</a:t>
            </a:r>
            <a:r>
              <a:rPr lang="zh-CN" altLang="en-US" sz="1600" smtClean="0">
                <a:solidFill>
                  <a:schemeClr val="accent5">
                    <a:lumMod val="75000"/>
                  </a:schemeClr>
                </a:solidFill>
                <a:latin typeface="微软雅黑" pitchFamily="34" charset="-122"/>
                <a:ea typeface="微软雅黑" pitchFamily="34" charset="-122"/>
              </a:rPr>
              <a:t>指定了不允许抓取的目录</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斜杠表示所有目录。下面列出了常见的搜索爬虫：</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040" y="2704990"/>
            <a:ext cx="2310663" cy="89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546" y="4653136"/>
            <a:ext cx="3907649" cy="177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06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4" dur="500"/>
                                        <p:tgtEl>
                                          <p:spTgt spid="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 calcmode="lin" valueType="num">
                                      <p:cBhvr>
                                        <p:cTn id="29" dur="500" fill="hold"/>
                                        <p:tgtEl>
                                          <p:spTgt spid="5122"/>
                                        </p:tgtEl>
                                        <p:attrNameLst>
                                          <p:attrName>ppt_w</p:attrName>
                                        </p:attrNameLst>
                                      </p:cBhvr>
                                      <p:tavLst>
                                        <p:tav tm="0">
                                          <p:val>
                                            <p:fltVal val="0"/>
                                          </p:val>
                                        </p:tav>
                                        <p:tav tm="100000">
                                          <p:val>
                                            <p:strVal val="#ppt_w"/>
                                          </p:val>
                                        </p:tav>
                                      </p:tavLst>
                                    </p:anim>
                                    <p:anim calcmode="lin" valueType="num">
                                      <p:cBhvr>
                                        <p:cTn id="30" dur="500" fill="hold"/>
                                        <p:tgtEl>
                                          <p:spTgt spid="5122"/>
                                        </p:tgtEl>
                                        <p:attrNameLst>
                                          <p:attrName>ppt_h</p:attrName>
                                        </p:attrNameLst>
                                      </p:cBhvr>
                                      <p:tavLst>
                                        <p:tav tm="0">
                                          <p:val>
                                            <p:fltVal val="0"/>
                                          </p:val>
                                        </p:tav>
                                        <p:tav tm="100000">
                                          <p:val>
                                            <p:strVal val="#ppt_h"/>
                                          </p:val>
                                        </p:tav>
                                      </p:tavLst>
                                    </p:anim>
                                    <p:animEffect transition="in" filter="fade">
                                      <p:cBhvr>
                                        <p:cTn id="3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urllib</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—Robots</a:t>
            </a:r>
            <a:r>
              <a:rPr lang="zh-CN" altLang="en-US" b="1" smtClean="0">
                <a:solidFill>
                  <a:schemeClr val="accent5">
                    <a:lumMod val="50000"/>
                  </a:schemeClr>
                </a:solidFill>
                <a:latin typeface="微软雅黑" pitchFamily="34" charset="-122"/>
                <a:ea typeface="微软雅黑" pitchFamily="34" charset="-122"/>
              </a:rPr>
              <a:t>协议解析</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续</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对</a:t>
            </a:r>
            <a:r>
              <a:rPr lang="en-US" altLang="zh-CN" sz="1600" smtClean="0">
                <a:solidFill>
                  <a:schemeClr val="accent5">
                    <a:lumMod val="75000"/>
                  </a:schemeClr>
                </a:solidFill>
                <a:latin typeface="微软雅黑" pitchFamily="34" charset="-122"/>
                <a:ea typeface="微软雅黑" pitchFamily="34" charset="-122"/>
              </a:rPr>
              <a:t>Robots</a:t>
            </a:r>
            <a:r>
              <a:rPr lang="zh-CN" altLang="en-US" sz="1600" smtClean="0">
                <a:solidFill>
                  <a:schemeClr val="accent5">
                    <a:lumMod val="75000"/>
                  </a:schemeClr>
                </a:solidFill>
                <a:latin typeface="微软雅黑" pitchFamily="34" charset="-122"/>
                <a:ea typeface="微软雅黑" pitchFamily="34" charset="-122"/>
              </a:rPr>
              <a:t>协议解析代码示例如下：</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53" y="2060848"/>
            <a:ext cx="4819952" cy="15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324" y="3836665"/>
            <a:ext cx="390720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147"/>
                                        </p:tgtEl>
                                        <p:attrNameLst>
                                          <p:attrName>style.visibility</p:attrName>
                                        </p:attrNameLst>
                                      </p:cBhvr>
                                      <p:to>
                                        <p:strVal val="visible"/>
                                      </p:to>
                                    </p:set>
                                    <p:anim calcmode="lin" valueType="num">
                                      <p:cBhvr>
                                        <p:cTn id="24" dur="500" fill="hold"/>
                                        <p:tgtEl>
                                          <p:spTgt spid="6147"/>
                                        </p:tgtEl>
                                        <p:attrNameLst>
                                          <p:attrName>ppt_w</p:attrName>
                                        </p:attrNameLst>
                                      </p:cBhvr>
                                      <p:tavLst>
                                        <p:tav tm="0">
                                          <p:val>
                                            <p:fltVal val="0"/>
                                          </p:val>
                                        </p:tav>
                                        <p:tav tm="100000">
                                          <p:val>
                                            <p:strVal val="#ppt_w"/>
                                          </p:val>
                                        </p:tav>
                                      </p:tavLst>
                                    </p:anim>
                                    <p:anim calcmode="lin" valueType="num">
                                      <p:cBhvr>
                                        <p:cTn id="25" dur="500" fill="hold"/>
                                        <p:tgtEl>
                                          <p:spTgt spid="6147"/>
                                        </p:tgtEl>
                                        <p:attrNameLst>
                                          <p:attrName>ppt_h</p:attrName>
                                        </p:attrNameLst>
                                      </p:cBhvr>
                                      <p:tavLst>
                                        <p:tav tm="0">
                                          <p:val>
                                            <p:fltVal val="0"/>
                                          </p:val>
                                        </p:tav>
                                        <p:tav tm="100000">
                                          <p:val>
                                            <p:strVal val="#ppt_h"/>
                                          </p:val>
                                        </p:tav>
                                      </p:tavLst>
                                    </p:anim>
                                    <p:animEffect transition="in" filter="fade">
                                      <p:cBhvr>
                                        <p:cTn id="26"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a:solidFill>
                  <a:schemeClr val="accent5">
                    <a:lumMod val="50000"/>
                  </a:schemeClr>
                </a:solidFill>
                <a:latin typeface="微软雅黑" pitchFamily="34" charset="-122"/>
                <a:ea typeface="微软雅黑" pitchFamily="34" charset="-122"/>
              </a:rPr>
              <a:t>requets</a:t>
            </a:r>
            <a:r>
              <a:rPr lang="zh-CN" altLang="en-US" b="1" smtClean="0">
                <a:solidFill>
                  <a:schemeClr val="accent5">
                    <a:lumMod val="50000"/>
                  </a:schemeClr>
                </a:solidFill>
                <a:latin typeface="微软雅黑" pitchFamily="34" charset="-122"/>
                <a:ea typeface="微软雅黑" pitchFamily="34" charset="-122"/>
              </a:rPr>
              <a:t>库</a:t>
            </a:r>
            <a:r>
              <a:rPr lang="zh-CN" altLang="en-US" b="1">
                <a:solidFill>
                  <a:schemeClr val="accent5">
                    <a:lumMod val="50000"/>
                  </a:schemeClr>
                </a:solidFill>
                <a:latin typeface="微软雅黑" pitchFamily="34" charset="-122"/>
                <a:ea typeface="微软雅黑" pitchFamily="34" charset="-122"/>
              </a:rPr>
              <a:t>的</a:t>
            </a:r>
            <a:r>
              <a:rPr lang="zh-CN" altLang="en-US" b="1" smtClean="0">
                <a:solidFill>
                  <a:schemeClr val="accent5">
                    <a:lumMod val="50000"/>
                  </a:schemeClr>
                </a:solidFill>
                <a:latin typeface="微软雅黑" pitchFamily="34" charset="-122"/>
                <a:ea typeface="微软雅黑" pitchFamily="34" charset="-122"/>
              </a:rPr>
              <a:t>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在处理</a:t>
            </a:r>
            <a:r>
              <a:rPr lang="en-US" altLang="zh-CN" sz="1600" smtClean="0">
                <a:solidFill>
                  <a:schemeClr val="accent5">
                    <a:lumMod val="75000"/>
                  </a:schemeClr>
                </a:solidFill>
                <a:latin typeface="微软雅黑" pitchFamily="34" charset="-122"/>
                <a:ea typeface="微软雅黑" pitchFamily="34" charset="-122"/>
              </a:rPr>
              <a:t>HTTP</a:t>
            </a:r>
            <a:r>
              <a:rPr lang="zh-CN" altLang="en-US" sz="1600" smtClean="0">
                <a:solidFill>
                  <a:schemeClr val="accent5">
                    <a:lumMod val="75000"/>
                  </a:schemeClr>
                </a:solidFill>
                <a:latin typeface="微软雅黑" pitchFamily="34" charset="-122"/>
                <a:ea typeface="微软雅黑" pitchFamily="34" charset="-122"/>
              </a:rPr>
              <a:t>请求的事上，</a:t>
            </a:r>
            <a:r>
              <a:rPr lang="en-US" altLang="zh-CN" sz="1600" smtClean="0">
                <a:solidFill>
                  <a:schemeClr val="accent5">
                    <a:lumMod val="75000"/>
                  </a:schemeClr>
                </a:solidFill>
                <a:latin typeface="微软雅黑" pitchFamily="34" charset="-122"/>
                <a:ea typeface="微软雅黑" pitchFamily="34" charset="-122"/>
              </a:rPr>
              <a:t>requests</a:t>
            </a:r>
            <a:r>
              <a:rPr lang="zh-CN" altLang="en-US" sz="1600" smtClean="0">
                <a:solidFill>
                  <a:schemeClr val="accent5">
                    <a:lumMod val="75000"/>
                  </a:schemeClr>
                </a:solidFill>
                <a:latin typeface="微软雅黑" pitchFamily="34" charset="-122"/>
                <a:ea typeface="微软雅黑" pitchFamily="34" charset="-122"/>
              </a:rPr>
              <a:t>比</a:t>
            </a:r>
            <a:r>
              <a:rPr lang="en-US" altLang="zh-CN" sz="1600" smtClean="0">
                <a:solidFill>
                  <a:schemeClr val="accent5">
                    <a:lumMod val="75000"/>
                  </a:schemeClr>
                </a:solidFill>
                <a:latin typeface="微软雅黑" pitchFamily="34" charset="-122"/>
                <a:ea typeface="微软雅黑" pitchFamily="34" charset="-122"/>
              </a:rPr>
              <a:t>urllib</a:t>
            </a:r>
            <a:r>
              <a:rPr lang="zh-CN" altLang="en-US" sz="1600" smtClean="0">
                <a:solidFill>
                  <a:schemeClr val="accent5">
                    <a:lumMod val="75000"/>
                  </a:schemeClr>
                </a:solidFill>
                <a:latin typeface="微软雅黑" pitchFamily="34" charset="-122"/>
                <a:ea typeface="微软雅黑" pitchFamily="34" charset="-122"/>
              </a:rPr>
              <a:t>方便更多，有时根据实际需要，我们通常结合两个库一起使用。下面具体说明。</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146" y="2420888"/>
            <a:ext cx="3818451" cy="327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2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 calcmode="lin" valueType="num">
                                      <p:cBhvr>
                                        <p:cTn id="17" dur="500" fill="hold"/>
                                        <p:tgtEl>
                                          <p:spTgt spid="7170"/>
                                        </p:tgtEl>
                                        <p:attrNameLst>
                                          <p:attrName>ppt_w</p:attrName>
                                        </p:attrNameLst>
                                      </p:cBhvr>
                                      <p:tavLst>
                                        <p:tav tm="0">
                                          <p:val>
                                            <p:fltVal val="0"/>
                                          </p:val>
                                        </p:tav>
                                        <p:tav tm="100000">
                                          <p:val>
                                            <p:strVal val="#ppt_w"/>
                                          </p:val>
                                        </p:tav>
                                      </p:tavLst>
                                    </p:anim>
                                    <p:anim calcmode="lin" valueType="num">
                                      <p:cBhvr>
                                        <p:cTn id="18" dur="500" fill="hold"/>
                                        <p:tgtEl>
                                          <p:spTgt spid="7170"/>
                                        </p:tgtEl>
                                        <p:attrNameLst>
                                          <p:attrName>ppt_h</p:attrName>
                                        </p:attrNameLst>
                                      </p:cBhvr>
                                      <p:tavLst>
                                        <p:tav tm="0">
                                          <p:val>
                                            <p:fltVal val="0"/>
                                          </p:val>
                                        </p:tav>
                                        <p:tav tm="100000">
                                          <p:val>
                                            <p:strVal val="#ppt_h"/>
                                          </p:val>
                                        </p:tav>
                                      </p:tavLst>
                                    </p:anim>
                                    <p:animEffect transition="in" filter="fade">
                                      <p:cBhvr>
                                        <p:cTn id="1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a:solidFill>
                  <a:schemeClr val="accent5">
                    <a:lumMod val="50000"/>
                  </a:schemeClr>
                </a:solidFill>
                <a:latin typeface="微软雅黑" pitchFamily="34" charset="-122"/>
                <a:ea typeface="微软雅黑" pitchFamily="34" charset="-122"/>
              </a:rPr>
              <a:t>requets</a:t>
            </a:r>
            <a:r>
              <a:rPr lang="zh-CN" altLang="en-US" b="1" smtClean="0">
                <a:solidFill>
                  <a:schemeClr val="accent5">
                    <a:lumMod val="50000"/>
                  </a:schemeClr>
                </a:solidFill>
                <a:latin typeface="微软雅黑" pitchFamily="34" charset="-122"/>
                <a:ea typeface="微软雅黑" pitchFamily="34" charset="-122"/>
              </a:rPr>
              <a:t>库</a:t>
            </a:r>
            <a:r>
              <a:rPr lang="zh-CN" altLang="en-US" b="1">
                <a:solidFill>
                  <a:schemeClr val="accent5">
                    <a:lumMod val="50000"/>
                  </a:schemeClr>
                </a:solidFill>
                <a:latin typeface="微软雅黑" pitchFamily="34" charset="-122"/>
                <a:ea typeface="微软雅黑" pitchFamily="34" charset="-122"/>
              </a:rPr>
              <a:t>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高级用法</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除上面简单的例子外，本课程教材上也提供了一些高级用法的实例：抓取网页、抓取文件、文件上传、获取</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、添加</a:t>
            </a:r>
            <a:r>
              <a:rPr lang="en-US" altLang="zh-CN" sz="1600" smtClean="0">
                <a:solidFill>
                  <a:schemeClr val="accent5">
                    <a:lumMod val="75000"/>
                  </a:schemeClr>
                </a:solidFill>
                <a:latin typeface="微软雅黑" pitchFamily="34" charset="-122"/>
                <a:ea typeface="微软雅黑" pitchFamily="34" charset="-122"/>
              </a:rPr>
              <a:t>Cookie</a:t>
            </a:r>
            <a:r>
              <a:rPr lang="zh-CN" altLang="en-US" sz="1600" smtClean="0">
                <a:solidFill>
                  <a:schemeClr val="accent5">
                    <a:lumMod val="75000"/>
                  </a:schemeClr>
                </a:solidFill>
                <a:latin typeface="微软雅黑" pitchFamily="34" charset="-122"/>
                <a:ea typeface="微软雅黑" pitchFamily="34" charset="-122"/>
              </a:rPr>
              <a:t>、指定</a:t>
            </a:r>
            <a:r>
              <a:rPr lang="en-US" altLang="zh-CN" sz="1600" smtClean="0">
                <a:solidFill>
                  <a:schemeClr val="accent5">
                    <a:lumMod val="75000"/>
                  </a:schemeClr>
                </a:solidFill>
                <a:latin typeface="微软雅黑" pitchFamily="34" charset="-122"/>
                <a:ea typeface="微软雅黑" pitchFamily="34" charset="-122"/>
              </a:rPr>
              <a:t>CA</a:t>
            </a:r>
            <a:r>
              <a:rPr lang="zh-CN" altLang="en-US" sz="1600" smtClean="0">
                <a:solidFill>
                  <a:schemeClr val="accent5">
                    <a:lumMod val="75000"/>
                  </a:schemeClr>
                </a:solidFill>
                <a:latin typeface="微软雅黑" pitchFamily="34" charset="-122"/>
                <a:ea typeface="微软雅黑" pitchFamily="34" charset="-122"/>
              </a:rPr>
              <a:t>证书、指定代理等功能（相关代码在</a:t>
            </a:r>
            <a:r>
              <a:rPr lang="en-US" altLang="zh-CN" sz="1600" smtClean="0">
                <a:solidFill>
                  <a:schemeClr val="accent5">
                    <a:lumMod val="75000"/>
                  </a:schemeClr>
                </a:solidFill>
                <a:latin typeface="微软雅黑" pitchFamily="34" charset="-122"/>
                <a:ea typeface="微软雅黑" pitchFamily="34" charset="-122"/>
              </a:rPr>
              <a:t>C3.py</a:t>
            </a:r>
            <a:r>
              <a:rPr lang="zh-CN" altLang="en-US" sz="1600" smtClean="0">
                <a:solidFill>
                  <a:schemeClr val="accent5">
                    <a:lumMod val="75000"/>
                  </a:schemeClr>
                </a:solidFill>
                <a:latin typeface="微软雅黑" pitchFamily="34" charset="-122"/>
                <a:ea typeface="微软雅黑" pitchFamily="34" charset="-122"/>
              </a:rPr>
              <a:t>源文件中，教材上的代码有错误的地方，在</a:t>
            </a:r>
            <a:r>
              <a:rPr lang="en-US" altLang="zh-CN" sz="1600" smtClean="0">
                <a:solidFill>
                  <a:schemeClr val="accent5">
                    <a:lumMod val="75000"/>
                  </a:schemeClr>
                </a:solidFill>
                <a:latin typeface="微软雅黑" pitchFamily="34" charset="-122"/>
                <a:ea typeface="微软雅黑" pitchFamily="34" charset="-122"/>
              </a:rPr>
              <a:t>C3.py</a:t>
            </a:r>
            <a:r>
              <a:rPr lang="zh-CN" altLang="en-US" sz="1600" smtClean="0">
                <a:solidFill>
                  <a:schemeClr val="accent5">
                    <a:lumMod val="75000"/>
                  </a:schemeClr>
                </a:solidFill>
                <a:latin typeface="微软雅黑" pitchFamily="34" charset="-122"/>
                <a:ea typeface="微软雅黑" pitchFamily="34" charset="-122"/>
              </a:rPr>
              <a:t>中进行了修正）。</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4708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360098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zh-CN" altLang="en-US" b="1">
                <a:solidFill>
                  <a:schemeClr val="accent5">
                    <a:lumMod val="50000"/>
                  </a:schemeClr>
                </a:solidFill>
                <a:latin typeface="微软雅黑" pitchFamily="34" charset="-122"/>
                <a:ea typeface="微软雅黑" pitchFamily="34" charset="-122"/>
              </a:rPr>
              <a:t>介绍</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a:solidFill>
                  <a:schemeClr val="accent5">
                    <a:lumMod val="75000"/>
                  </a:schemeClr>
                </a:solidFill>
                <a:latin typeface="微软雅黑" pitchFamily="34" charset="-122"/>
                <a:ea typeface="微软雅黑" pitchFamily="34" charset="-122"/>
              </a:rPr>
              <a:t>正则表达式</a:t>
            </a:r>
            <a:r>
              <a:rPr lang="zh-CN" altLang="en-US" sz="1600" smtClean="0">
                <a:solidFill>
                  <a:schemeClr val="accent5">
                    <a:lumMod val="75000"/>
                  </a:schemeClr>
                </a:solidFill>
                <a:latin typeface="微软雅黑" pitchFamily="34" charset="-122"/>
                <a:ea typeface="微软雅黑" pitchFamily="34" charset="-122"/>
              </a:rPr>
              <a:t>是有关文本字符处理的技术，它具有特定</a:t>
            </a:r>
            <a:r>
              <a:rPr lang="zh-CN" altLang="en-US" sz="1600">
                <a:solidFill>
                  <a:schemeClr val="accent5">
                    <a:lumMod val="75000"/>
                  </a:schemeClr>
                </a:solidFill>
                <a:latin typeface="微软雅黑" pitchFamily="34" charset="-122"/>
                <a:ea typeface="微软雅黑" pitchFamily="34" charset="-122"/>
              </a:rPr>
              <a:t>的语法结构</a:t>
            </a:r>
            <a:r>
              <a:rPr lang="zh-CN" altLang="en-US" sz="1600" smtClean="0">
                <a:solidFill>
                  <a:schemeClr val="accent5">
                    <a:lumMod val="75000"/>
                  </a:schemeClr>
                </a:solidFill>
                <a:latin typeface="微软雅黑" pitchFamily="34" charset="-122"/>
                <a:ea typeface="微软雅黑" pitchFamily="34" charset="-122"/>
              </a:rPr>
              <a:t>，可以实现</a:t>
            </a:r>
            <a:r>
              <a:rPr lang="zh-CN" altLang="en-US" sz="1600">
                <a:solidFill>
                  <a:schemeClr val="accent5">
                    <a:lumMod val="75000"/>
                  </a:schemeClr>
                </a:solidFill>
                <a:latin typeface="微软雅黑" pitchFamily="34" charset="-122"/>
                <a:ea typeface="微软雅黑" pitchFamily="34" charset="-122"/>
              </a:rPr>
              <a:t>字符串的检索、替换、匹配</a:t>
            </a:r>
            <a:r>
              <a:rPr lang="zh-CN" altLang="en-US" sz="1600" smtClean="0">
                <a:solidFill>
                  <a:schemeClr val="accent5">
                    <a:lumMod val="75000"/>
                  </a:schemeClr>
                </a:solidFill>
                <a:latin typeface="微软雅黑" pitchFamily="34" charset="-122"/>
                <a:ea typeface="微软雅黑" pitchFamily="34" charset="-122"/>
              </a:rPr>
              <a:t>验证等。</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编辑器也提供了正则匹配的功能，利用此功能我们可以方便的进行字符串的检索与替换。使用</a:t>
            </a:r>
            <a:r>
              <a:rPr lang="en-US" altLang="zh-CN" sz="1600" smtClean="0">
                <a:solidFill>
                  <a:schemeClr val="accent5">
                    <a:lumMod val="75000"/>
                  </a:schemeClr>
                </a:solidFill>
                <a:latin typeface="微软雅黑" pitchFamily="34" charset="-122"/>
                <a:ea typeface="微软雅黑" pitchFamily="34" charset="-122"/>
              </a:rPr>
              <a:t>`Ctrl+F`</a:t>
            </a:r>
            <a:r>
              <a:rPr lang="zh-CN" altLang="en-US" sz="1600" smtClean="0">
                <a:solidFill>
                  <a:schemeClr val="accent5">
                    <a:lumMod val="75000"/>
                  </a:schemeClr>
                </a:solidFill>
                <a:latin typeface="微软雅黑" pitchFamily="34" charset="-122"/>
                <a:ea typeface="微软雅黑" pitchFamily="34" charset="-122"/>
              </a:rPr>
              <a:t>可以快速调出搜索与替换功能，要启用正则匹配需点亮点号和星号在一起的小图标。</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下面例子列举出手机号和邮箱的正则表达式：</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895" y="3573016"/>
            <a:ext cx="3180953" cy="2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338" y="4509706"/>
            <a:ext cx="4170065" cy="68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761" y="5301208"/>
            <a:ext cx="4166642" cy="69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9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 calcmode="lin" valueType="num">
                                      <p:cBhvr>
                                        <p:cTn id="22" dur="500" fill="hold"/>
                                        <p:tgtEl>
                                          <p:spTgt spid="8194"/>
                                        </p:tgtEl>
                                        <p:attrNameLst>
                                          <p:attrName>ppt_w</p:attrName>
                                        </p:attrNameLst>
                                      </p:cBhvr>
                                      <p:tavLst>
                                        <p:tav tm="0">
                                          <p:val>
                                            <p:fltVal val="0"/>
                                          </p:val>
                                        </p:tav>
                                        <p:tav tm="100000">
                                          <p:val>
                                            <p:strVal val="#ppt_w"/>
                                          </p:val>
                                        </p:tav>
                                      </p:tavLst>
                                    </p:anim>
                                    <p:anim calcmode="lin" valueType="num">
                                      <p:cBhvr>
                                        <p:cTn id="23" dur="500" fill="hold"/>
                                        <p:tgtEl>
                                          <p:spTgt spid="8194"/>
                                        </p:tgtEl>
                                        <p:attrNameLst>
                                          <p:attrName>ppt_h</p:attrName>
                                        </p:attrNameLst>
                                      </p:cBhvr>
                                      <p:tavLst>
                                        <p:tav tm="0">
                                          <p:val>
                                            <p:fltVal val="0"/>
                                          </p:val>
                                        </p:tav>
                                        <p:tav tm="100000">
                                          <p:val>
                                            <p:strVal val="#ppt_h"/>
                                          </p:val>
                                        </p:tav>
                                      </p:tavLst>
                                    </p:anim>
                                    <p:animEffect transition="in" filter="fade">
                                      <p:cBhvr>
                                        <p:cTn id="24" dur="500"/>
                                        <p:tgtEl>
                                          <p:spTgt spid="819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9221"/>
                                        </p:tgtEl>
                                        <p:attrNameLst>
                                          <p:attrName>style.visibility</p:attrName>
                                        </p:attrNameLst>
                                      </p:cBhvr>
                                      <p:to>
                                        <p:strVal val="visible"/>
                                      </p:to>
                                    </p:set>
                                    <p:anim calcmode="lin" valueType="num">
                                      <p:cBhvr>
                                        <p:cTn id="34" dur="500" fill="hold"/>
                                        <p:tgtEl>
                                          <p:spTgt spid="9221"/>
                                        </p:tgtEl>
                                        <p:attrNameLst>
                                          <p:attrName>ppt_w</p:attrName>
                                        </p:attrNameLst>
                                      </p:cBhvr>
                                      <p:tavLst>
                                        <p:tav tm="0">
                                          <p:val>
                                            <p:fltVal val="0"/>
                                          </p:val>
                                        </p:tav>
                                        <p:tav tm="100000">
                                          <p:val>
                                            <p:strVal val="#ppt_w"/>
                                          </p:val>
                                        </p:tav>
                                      </p:tavLst>
                                    </p:anim>
                                    <p:anim calcmode="lin" valueType="num">
                                      <p:cBhvr>
                                        <p:cTn id="35" dur="500" fill="hold"/>
                                        <p:tgtEl>
                                          <p:spTgt spid="9221"/>
                                        </p:tgtEl>
                                        <p:attrNameLst>
                                          <p:attrName>ppt_h</p:attrName>
                                        </p:attrNameLst>
                                      </p:cBhvr>
                                      <p:tavLst>
                                        <p:tav tm="0">
                                          <p:val>
                                            <p:fltVal val="0"/>
                                          </p:val>
                                        </p:tav>
                                        <p:tav tm="100000">
                                          <p:val>
                                            <p:strVal val="#ppt_h"/>
                                          </p:val>
                                        </p:tav>
                                      </p:tavLst>
                                    </p:anim>
                                    <p:animEffect transition="in" filter="fade">
                                      <p:cBhvr>
                                        <p:cTn id="36" dur="500"/>
                                        <p:tgtEl>
                                          <p:spTgt spid="922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222"/>
                                        </p:tgtEl>
                                        <p:attrNameLst>
                                          <p:attrName>style.visibility</p:attrName>
                                        </p:attrNameLst>
                                      </p:cBhvr>
                                      <p:to>
                                        <p:strVal val="visible"/>
                                      </p:to>
                                    </p:set>
                                    <p:anim calcmode="lin" valueType="num">
                                      <p:cBhvr>
                                        <p:cTn id="41" dur="500" fill="hold"/>
                                        <p:tgtEl>
                                          <p:spTgt spid="9222"/>
                                        </p:tgtEl>
                                        <p:attrNameLst>
                                          <p:attrName>ppt_w</p:attrName>
                                        </p:attrNameLst>
                                      </p:cBhvr>
                                      <p:tavLst>
                                        <p:tav tm="0">
                                          <p:val>
                                            <p:fltVal val="0"/>
                                          </p:val>
                                        </p:tav>
                                        <p:tav tm="100000">
                                          <p:val>
                                            <p:strVal val="#ppt_w"/>
                                          </p:val>
                                        </p:tav>
                                      </p:tavLst>
                                    </p:anim>
                                    <p:anim calcmode="lin" valueType="num">
                                      <p:cBhvr>
                                        <p:cTn id="42" dur="500" fill="hold"/>
                                        <p:tgtEl>
                                          <p:spTgt spid="9222"/>
                                        </p:tgtEl>
                                        <p:attrNameLst>
                                          <p:attrName>ppt_h</p:attrName>
                                        </p:attrNameLst>
                                      </p:cBhvr>
                                      <p:tavLst>
                                        <p:tav tm="0">
                                          <p:val>
                                            <p:fltVal val="0"/>
                                          </p:val>
                                        </p:tav>
                                        <p:tav tm="100000">
                                          <p:val>
                                            <p:strVal val="#ppt_h"/>
                                          </p:val>
                                        </p:tav>
                                      </p:tavLst>
                                    </p:anim>
                                    <p:animEffect transition="in" filter="fade">
                                      <p:cBhvr>
                                        <p:cTn id="43"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匹配规则</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正则表达式看似乱糟糟的，其实包含特定</a:t>
            </a:r>
            <a:r>
              <a:rPr lang="zh-CN" altLang="en-US" sz="1600">
                <a:solidFill>
                  <a:schemeClr val="accent5">
                    <a:lumMod val="75000"/>
                  </a:schemeClr>
                </a:solidFill>
                <a:latin typeface="微软雅黑" pitchFamily="34" charset="-122"/>
                <a:ea typeface="微软雅黑" pitchFamily="34" charset="-122"/>
              </a:rPr>
              <a:t>的</a:t>
            </a:r>
            <a:r>
              <a:rPr lang="zh-CN" altLang="en-US" sz="1600" smtClean="0">
                <a:solidFill>
                  <a:schemeClr val="accent5">
                    <a:lumMod val="75000"/>
                  </a:schemeClr>
                </a:solidFill>
                <a:latin typeface="微软雅黑" pitchFamily="34" charset="-122"/>
                <a:ea typeface="微软雅黑" pitchFamily="34" charset="-122"/>
              </a:rPr>
              <a:t>语法规则。只是掌握这些规则写起来才能得心应手。下面例子列举出常见的正则匹配规则：</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132" y="2348880"/>
            <a:ext cx="5119737" cy="424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930" y="2732077"/>
            <a:ext cx="4754141" cy="3649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66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 calcmode="lin" valueType="num">
                                      <p:cBhvr>
                                        <p:cTn id="17" dur="500" fill="hold"/>
                                        <p:tgtEl>
                                          <p:spTgt spid="10243"/>
                                        </p:tgtEl>
                                        <p:attrNameLst>
                                          <p:attrName>ppt_w</p:attrName>
                                        </p:attrNameLst>
                                      </p:cBhvr>
                                      <p:tavLst>
                                        <p:tav tm="0">
                                          <p:val>
                                            <p:fltVal val="0"/>
                                          </p:val>
                                        </p:tav>
                                        <p:tav tm="100000">
                                          <p:val>
                                            <p:strVal val="#ppt_w"/>
                                          </p:val>
                                        </p:tav>
                                      </p:tavLst>
                                    </p:anim>
                                    <p:anim calcmode="lin" valueType="num">
                                      <p:cBhvr>
                                        <p:cTn id="18" dur="500" fill="hold"/>
                                        <p:tgtEl>
                                          <p:spTgt spid="10243"/>
                                        </p:tgtEl>
                                        <p:attrNameLst>
                                          <p:attrName>ppt_h</p:attrName>
                                        </p:attrNameLst>
                                      </p:cBhvr>
                                      <p:tavLst>
                                        <p:tav tm="0">
                                          <p:val>
                                            <p:fltVal val="0"/>
                                          </p:val>
                                        </p:tav>
                                        <p:tav tm="100000">
                                          <p:val>
                                            <p:strVal val="#ppt_h"/>
                                          </p:val>
                                        </p:tav>
                                      </p:tavLst>
                                    </p:anim>
                                    <p:animEffect transition="in" filter="fade">
                                      <p:cBhvr>
                                        <p:cTn id="19" dur="500"/>
                                        <p:tgtEl>
                                          <p:spTgt spid="1024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44"/>
                                        </p:tgtEl>
                                        <p:attrNameLst>
                                          <p:attrName>style.visibility</p:attrName>
                                        </p:attrNameLst>
                                      </p:cBhvr>
                                      <p:to>
                                        <p:strVal val="visible"/>
                                      </p:to>
                                    </p:set>
                                    <p:anim calcmode="lin" valueType="num">
                                      <p:cBhvr>
                                        <p:cTn id="24" dur="500" fill="hold"/>
                                        <p:tgtEl>
                                          <p:spTgt spid="10244"/>
                                        </p:tgtEl>
                                        <p:attrNameLst>
                                          <p:attrName>ppt_w</p:attrName>
                                        </p:attrNameLst>
                                      </p:cBhvr>
                                      <p:tavLst>
                                        <p:tav tm="0">
                                          <p:val>
                                            <p:fltVal val="0"/>
                                          </p:val>
                                        </p:tav>
                                        <p:tav tm="100000">
                                          <p:val>
                                            <p:strVal val="#ppt_w"/>
                                          </p:val>
                                        </p:tav>
                                      </p:tavLst>
                                    </p:anim>
                                    <p:anim calcmode="lin" valueType="num">
                                      <p:cBhvr>
                                        <p:cTn id="25" dur="500" fill="hold"/>
                                        <p:tgtEl>
                                          <p:spTgt spid="10244"/>
                                        </p:tgtEl>
                                        <p:attrNameLst>
                                          <p:attrName>ppt_h</p:attrName>
                                        </p:attrNameLst>
                                      </p:cBhvr>
                                      <p:tavLst>
                                        <p:tav tm="0">
                                          <p:val>
                                            <p:fltVal val="0"/>
                                          </p:val>
                                        </p:tav>
                                        <p:tav tm="100000">
                                          <p:val>
                                            <p:strVal val="#ppt_h"/>
                                          </p:val>
                                        </p:tav>
                                      </p:tavLst>
                                    </p:anim>
                                    <p:animEffect transition="in" filter="fade">
                                      <p:cBhvr>
                                        <p:cTn id="26" dur="500"/>
                                        <p:tgtEl>
                                          <p:spTgt spid="1024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10243"/>
                                        </p:tgtEl>
                                        <p:attrNameLst>
                                          <p:attrName>ppt_w</p:attrName>
                                        </p:attrNameLst>
                                      </p:cBhvr>
                                      <p:tavLst>
                                        <p:tav tm="0">
                                          <p:val>
                                            <p:strVal val="ppt_w"/>
                                          </p:val>
                                        </p:tav>
                                        <p:tav tm="100000">
                                          <p:val>
                                            <p:fltVal val="0"/>
                                          </p:val>
                                        </p:tav>
                                      </p:tavLst>
                                    </p:anim>
                                    <p:anim calcmode="lin" valueType="num">
                                      <p:cBhvr>
                                        <p:cTn id="31" dur="500"/>
                                        <p:tgtEl>
                                          <p:spTgt spid="10243"/>
                                        </p:tgtEl>
                                        <p:attrNameLst>
                                          <p:attrName>ppt_h</p:attrName>
                                        </p:attrNameLst>
                                      </p:cBhvr>
                                      <p:tavLst>
                                        <p:tav tm="0">
                                          <p:val>
                                            <p:strVal val="ppt_h"/>
                                          </p:val>
                                        </p:tav>
                                        <p:tav tm="100000">
                                          <p:val>
                                            <p:fltVal val="0"/>
                                          </p:val>
                                        </p:tav>
                                      </p:tavLst>
                                    </p:anim>
                                    <p:animEffect transition="out" filter="fade">
                                      <p:cBhvr>
                                        <p:cTn id="32" dur="500"/>
                                        <p:tgtEl>
                                          <p:spTgt spid="10243"/>
                                        </p:tgtEl>
                                      </p:cBhvr>
                                    </p:animEffect>
                                    <p:set>
                                      <p:cBhvr>
                                        <p:cTn id="33" dur="1" fill="hold">
                                          <p:stCondLst>
                                            <p:cond delay="499"/>
                                          </p:stCondLst>
                                        </p:cTn>
                                        <p:tgtEl>
                                          <p:spTgt spid="10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常用函数</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正则表达式并非</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独有，任何其他编程语言都能实现正则表达式。对于</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而言，</a:t>
            </a:r>
            <a:r>
              <a:rPr lang="en-US" altLang="zh-CN" sz="1600" smtClean="0">
                <a:solidFill>
                  <a:schemeClr val="accent5">
                    <a:lumMod val="75000"/>
                  </a:schemeClr>
                </a:solidFill>
                <a:latin typeface="微软雅黑" pitchFamily="34" charset="-122"/>
                <a:ea typeface="微软雅黑" pitchFamily="34" charset="-122"/>
              </a:rPr>
              <a:t>re</a:t>
            </a:r>
            <a:r>
              <a:rPr lang="zh-CN" altLang="en-US" sz="1600" smtClean="0">
                <a:solidFill>
                  <a:schemeClr val="accent5">
                    <a:lumMod val="75000"/>
                  </a:schemeClr>
                </a:solidFill>
                <a:latin typeface="微软雅黑" pitchFamily="34" charset="-122"/>
                <a:ea typeface="微软雅黑" pitchFamily="34" charset="-122"/>
              </a:rPr>
              <a:t>库提供了全面的正则表达式解析功能。下面列举了常用了正则匹配函数：</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267505917"/>
              </p:ext>
            </p:extLst>
          </p:nvPr>
        </p:nvGraphicFramePr>
        <p:xfrm>
          <a:off x="427019" y="2492896"/>
          <a:ext cx="8289962" cy="3337560"/>
        </p:xfrm>
        <a:graphic>
          <a:graphicData uri="http://schemas.openxmlformats.org/drawingml/2006/table">
            <a:tbl>
              <a:tblPr firstRow="1" bandRow="1">
                <a:tableStyleId>{5C22544A-7EE6-4342-B048-85BDC9FD1C3A}</a:tableStyleId>
              </a:tblPr>
              <a:tblGrid>
                <a:gridCol w="4000965"/>
                <a:gridCol w="4288997"/>
              </a:tblGrid>
              <a:tr h="370840">
                <a:tc>
                  <a:txBody>
                    <a:bodyPr/>
                    <a:lstStyle/>
                    <a:p>
                      <a:pPr algn="ctr"/>
                      <a:r>
                        <a:rPr lang="zh-CN" altLang="en-US" sz="1600" smtClean="0">
                          <a:latin typeface="微软雅黑" pitchFamily="34" charset="-122"/>
                          <a:ea typeface="微软雅黑" pitchFamily="34" charset="-122"/>
                        </a:rPr>
                        <a:t>函数原型</a:t>
                      </a:r>
                      <a:endParaRPr lang="zh-CN" altLang="en-US" sz="1600">
                        <a:latin typeface="微软雅黑" pitchFamily="34" charset="-122"/>
                        <a:ea typeface="微软雅黑" pitchFamily="34" charset="-122"/>
                      </a:endParaRPr>
                    </a:p>
                  </a:txBody>
                  <a:tcPr anchor="ctr"/>
                </a:tc>
                <a:tc>
                  <a:txBody>
                    <a:bodyPr/>
                    <a:lstStyle/>
                    <a:p>
                      <a:pPr algn="ctr"/>
                      <a:r>
                        <a:rPr lang="zh-CN" altLang="en-US" sz="1600" smtClean="0">
                          <a:latin typeface="微软雅黑" pitchFamily="34" charset="-122"/>
                          <a:ea typeface="微软雅黑" pitchFamily="34" charset="-122"/>
                        </a:rPr>
                        <a:t>功能描述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re.compile</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将正则表达式的样式编译为一个正则表达式对象</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re.search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扫描整个</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找到匹配样式的第一个位置，有返回一个匹配对象，无匹配则返回</a:t>
                      </a:r>
                      <a:r>
                        <a:rPr lang="en-US" altLang="zh-CN" sz="1600" smtClean="0">
                          <a:latin typeface="微软雅黑" pitchFamily="34" charset="-122"/>
                          <a:ea typeface="微软雅黑" pitchFamily="34" charset="-122"/>
                        </a:rPr>
                        <a:t>None</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re.match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从</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开头进行匹配，返回同上</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re.fullmatch</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从字符串开头到结尾进行匹配，返回同上</a:t>
                      </a:r>
                      <a:endParaRPr lang="zh-CN" altLang="en-US" sz="1600">
                        <a:latin typeface="微软雅黑" pitchFamily="34" charset="-122"/>
                        <a:ea typeface="微软雅黑" pitchFamily="34" charset="-122"/>
                      </a:endParaRPr>
                    </a:p>
                  </a:txBody>
                  <a:tcPr anchor="ctr"/>
                </a:tc>
              </a:tr>
              <a:tr h="370840">
                <a:tc>
                  <a:txBody>
                    <a:bodyPr/>
                    <a:lstStyle/>
                    <a:p>
                      <a:pPr algn="l" latinLnBrk="0"/>
                      <a:r>
                        <a:rPr lang="en-US" altLang="zh-CN" sz="1400" smtClean="0"/>
                        <a:t>re.split</a:t>
                      </a:r>
                      <a:r>
                        <a:rPr lang="en-US" altLang="zh-CN" sz="1400" smtClean="0">
                          <a:effectLst/>
                        </a:rPr>
                        <a:t>(</a:t>
                      </a:r>
                      <a:r>
                        <a:rPr lang="en-US" altLang="zh-CN" sz="1600" i="1" kern="1200" smtClean="0">
                          <a:solidFill>
                            <a:schemeClr val="dk1"/>
                          </a:solidFill>
                          <a:effectLst/>
                          <a:latin typeface="+mn-lt"/>
                          <a:ea typeface="+mn-ea"/>
                          <a:cs typeface="+mn-cs"/>
                        </a:rPr>
                        <a:t>pattern</a:t>
                      </a:r>
                      <a:r>
                        <a:rPr lang="en-US" altLang="zh-CN" sz="1400" smtClean="0"/>
                        <a:t>, </a:t>
                      </a:r>
                      <a:r>
                        <a:rPr lang="en-US" altLang="zh-CN" sz="1600" i="1" kern="1200" smtClean="0">
                          <a:solidFill>
                            <a:schemeClr val="dk1"/>
                          </a:solidFill>
                          <a:effectLst/>
                          <a:latin typeface="+mn-lt"/>
                          <a:ea typeface="+mn-ea"/>
                          <a:cs typeface="+mn-cs"/>
                        </a:rPr>
                        <a:t>string</a:t>
                      </a:r>
                      <a:r>
                        <a:rPr lang="en-US" altLang="zh-CN" sz="1400" smtClean="0"/>
                        <a:t>, </a:t>
                      </a:r>
                      <a:r>
                        <a:rPr lang="en-US" altLang="zh-CN" sz="1600" i="1" kern="1200" smtClean="0">
                          <a:solidFill>
                            <a:schemeClr val="dk1"/>
                          </a:solidFill>
                          <a:effectLst/>
                          <a:latin typeface="+mn-lt"/>
                          <a:ea typeface="+mn-ea"/>
                          <a:cs typeface="+mn-cs"/>
                        </a:rPr>
                        <a:t>maxsplit=0</a:t>
                      </a:r>
                      <a:r>
                        <a:rPr lang="en-US" altLang="zh-CN" sz="1400" smtClean="0"/>
                        <a:t>, </a:t>
                      </a:r>
                      <a:r>
                        <a:rPr lang="en-US" altLang="zh-CN" sz="1600" i="1" kern="1200" smtClean="0">
                          <a:solidFill>
                            <a:schemeClr val="dk1"/>
                          </a:solidFill>
                          <a:effectLst/>
                          <a:latin typeface="+mn-lt"/>
                          <a:ea typeface="+mn-ea"/>
                          <a:cs typeface="+mn-cs"/>
                        </a:rPr>
                        <a:t>flags=0</a:t>
                      </a:r>
                      <a:r>
                        <a:rPr lang="en-US" altLang="zh-CN" sz="1400" smtClean="0">
                          <a:effectLst/>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用</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切割 </a:t>
                      </a:r>
                      <a:r>
                        <a:rPr lang="en-US" altLang="zh-CN" sz="1600" smtClean="0">
                          <a:latin typeface="微软雅黑" pitchFamily="34" charset="-122"/>
                          <a:ea typeface="微软雅黑" pitchFamily="34" charset="-122"/>
                        </a:rPr>
                        <a:t>string </a:t>
                      </a:r>
                      <a:r>
                        <a:rPr lang="zh-CN" altLang="en-US" sz="1600" smtClean="0">
                          <a:latin typeface="微软雅黑" pitchFamily="34" charset="-122"/>
                          <a:ea typeface="微软雅黑" pitchFamily="34" charset="-122"/>
                        </a:rPr>
                        <a:t>。如果</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包含括号，则每组都将包含括号里的内容。如果</a:t>
                      </a:r>
                      <a:r>
                        <a:rPr lang="en-US" altLang="zh-CN" sz="1600" smtClean="0">
                          <a:latin typeface="微软雅黑" pitchFamily="34" charset="-122"/>
                          <a:ea typeface="微软雅黑" pitchFamily="34" charset="-122"/>
                        </a:rPr>
                        <a:t>maxsplit</a:t>
                      </a:r>
                      <a:r>
                        <a:rPr lang="zh-CN" altLang="en-US" sz="1600" smtClean="0">
                          <a:latin typeface="微软雅黑" pitchFamily="34" charset="-122"/>
                          <a:ea typeface="微软雅黑" pitchFamily="34" charset="-122"/>
                        </a:rPr>
                        <a:t>非零， 则至多进行 </a:t>
                      </a:r>
                      <a:r>
                        <a:rPr lang="en-US" altLang="zh-CN" sz="1600" smtClean="0">
                          <a:latin typeface="微软雅黑" pitchFamily="34" charset="-122"/>
                          <a:ea typeface="微软雅黑" pitchFamily="34" charset="-122"/>
                        </a:rPr>
                        <a:t>maxsplit </a:t>
                      </a:r>
                      <a:r>
                        <a:rPr lang="zh-CN" altLang="en-US" sz="1600" smtClean="0">
                          <a:latin typeface="微软雅黑" pitchFamily="34" charset="-122"/>
                          <a:ea typeface="微软雅黑" pitchFamily="34" charset="-122"/>
                        </a:rPr>
                        <a:t>次分隔， 剩下的字符组成列表的最后一个元素</a:t>
                      </a:r>
                      <a:endParaRPr lang="zh-CN" altLang="en-US" sz="16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33138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908720"/>
            <a:ext cx="7776864" cy="1015663"/>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考核</a:t>
            </a:r>
            <a:r>
              <a:rPr lang="zh-CN" altLang="en-US" b="1">
                <a:solidFill>
                  <a:schemeClr val="accent5">
                    <a:lumMod val="50000"/>
                  </a:schemeClr>
                </a:solidFill>
                <a:latin typeface="微软雅黑" pitchFamily="34" charset="-122"/>
                <a:ea typeface="微软雅黑" pitchFamily="34" charset="-122"/>
              </a:rPr>
              <a:t>形式</a:t>
            </a:r>
          </a:p>
          <a:p>
            <a:pPr>
              <a:lnSpc>
                <a:spcPct val="150000"/>
              </a:lnSpc>
            </a:pPr>
            <a:r>
              <a:rPr lang="zh-CN" altLang="en-US" sz="1600">
                <a:solidFill>
                  <a:schemeClr val="accent5">
                    <a:lumMod val="75000"/>
                  </a:schemeClr>
                </a:solidFill>
                <a:latin typeface="微软雅黑" pitchFamily="34" charset="-122"/>
                <a:ea typeface="微软雅黑" pitchFamily="34" charset="-122"/>
              </a:rPr>
              <a:t>期末成绩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（不定期考勤点名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课堂作业成绩 </a:t>
            </a:r>
            <a:r>
              <a:rPr lang="en-US" altLang="zh-CN" sz="160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考卷分数）按比计算</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856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常用函数</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71792205"/>
              </p:ext>
            </p:extLst>
          </p:nvPr>
        </p:nvGraphicFramePr>
        <p:xfrm>
          <a:off x="427019" y="1772816"/>
          <a:ext cx="8289962" cy="3180080"/>
        </p:xfrm>
        <a:graphic>
          <a:graphicData uri="http://schemas.openxmlformats.org/drawingml/2006/table">
            <a:tbl>
              <a:tblPr firstRow="1" bandRow="1">
                <a:tableStyleId>{5C22544A-7EE6-4342-B048-85BDC9FD1C3A}</a:tableStyleId>
              </a:tblPr>
              <a:tblGrid>
                <a:gridCol w="3998895"/>
                <a:gridCol w="4291067"/>
              </a:tblGrid>
              <a:tr h="370840">
                <a:tc>
                  <a:txBody>
                    <a:bodyPr/>
                    <a:lstStyle/>
                    <a:p>
                      <a:pPr algn="ctr"/>
                      <a:r>
                        <a:rPr lang="zh-CN" altLang="en-US" sz="1600" smtClean="0">
                          <a:latin typeface="微软雅黑" pitchFamily="34" charset="-122"/>
                          <a:ea typeface="微软雅黑" pitchFamily="34" charset="-122"/>
                        </a:rPr>
                        <a:t>函数原型</a:t>
                      </a:r>
                      <a:endParaRPr lang="zh-CN" altLang="en-US" sz="1600">
                        <a:latin typeface="微软雅黑" pitchFamily="34" charset="-122"/>
                        <a:ea typeface="微软雅黑" pitchFamily="34" charset="-122"/>
                      </a:endParaRPr>
                    </a:p>
                  </a:txBody>
                  <a:tcPr anchor="ctr"/>
                </a:tc>
                <a:tc>
                  <a:txBody>
                    <a:bodyPr/>
                    <a:lstStyle/>
                    <a:p>
                      <a:pPr algn="ctr"/>
                      <a:r>
                        <a:rPr lang="zh-CN" altLang="en-US" sz="1600" smtClean="0">
                          <a:latin typeface="微软雅黑" pitchFamily="34" charset="-122"/>
                          <a:ea typeface="微软雅黑" pitchFamily="34" charset="-122"/>
                        </a:rPr>
                        <a:t>功能描述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re.findall</a:t>
                      </a:r>
                      <a:r>
                        <a:rPr lang="en-US" altLang="zh-CN" sz="1600" b="0" i="0" kern="1200" smtClean="0">
                          <a:solidFill>
                            <a:schemeClr val="dk1"/>
                          </a:solidFill>
                          <a:effectLst/>
                          <a:latin typeface="+mn-lt"/>
                          <a:ea typeface="+mn-ea"/>
                          <a:cs typeface="+mn-cs"/>
                        </a:rPr>
                        <a:t>(</a:t>
                      </a:r>
                      <a:r>
                        <a:rPr lang="en-US" altLang="zh-CN" sz="1600" b="0" i="1" kern="1200" smtClean="0">
                          <a:solidFill>
                            <a:schemeClr val="dk1"/>
                          </a:solidFill>
                          <a:effectLst/>
                          <a:latin typeface="+mn-lt"/>
                          <a:ea typeface="+mn-ea"/>
                          <a:cs typeface="+mn-cs"/>
                        </a:rPr>
                        <a:t>pattern</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string</a:t>
                      </a:r>
                      <a:r>
                        <a:rPr lang="en-US" altLang="zh-CN" sz="1600" b="0" i="0" kern="1200" smtClean="0">
                          <a:solidFill>
                            <a:schemeClr val="dk1"/>
                          </a:solidFill>
                          <a:effectLst/>
                          <a:latin typeface="+mn-lt"/>
                          <a:ea typeface="+mn-ea"/>
                          <a:cs typeface="+mn-cs"/>
                        </a:rPr>
                        <a:t>, </a:t>
                      </a:r>
                      <a:r>
                        <a:rPr lang="en-US" altLang="zh-CN" sz="1600" b="0" i="1" kern="1200" smtClean="0">
                          <a:solidFill>
                            <a:schemeClr val="dk1"/>
                          </a:solidFill>
                          <a:effectLst/>
                          <a:latin typeface="+mn-lt"/>
                          <a:ea typeface="+mn-ea"/>
                          <a:cs typeface="+mn-cs"/>
                        </a:rPr>
                        <a:t>flags=0</a:t>
                      </a:r>
                      <a:r>
                        <a:rPr lang="en-US" altLang="zh-CN" sz="16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扫描整个</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并按顺序返回一个不重复的</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的匹配列表</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re.finditer</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在</a:t>
                      </a:r>
                      <a:r>
                        <a:rPr lang="en-US" altLang="zh-CN" sz="1600" smtClean="0">
                          <a:latin typeface="微软雅黑" pitchFamily="34" charset="-122"/>
                          <a:ea typeface="微软雅黑" pitchFamily="34" charset="-122"/>
                        </a:rPr>
                        <a:t>string </a:t>
                      </a:r>
                      <a:r>
                        <a:rPr lang="zh-CN" altLang="en-US" sz="1600" smtClean="0">
                          <a:latin typeface="微软雅黑" pitchFamily="34" charset="-122"/>
                          <a:ea typeface="微软雅黑" pitchFamily="34" charset="-122"/>
                        </a:rPr>
                        <a:t>里所有的非重复匹配，返回一个保存了 匹配对象迭代器 </a:t>
                      </a:r>
                      <a:r>
                        <a:rPr lang="en-US" altLang="zh-CN" sz="1600" smtClean="0">
                          <a:latin typeface="微软雅黑" pitchFamily="34" charset="-122"/>
                          <a:ea typeface="微软雅黑" pitchFamily="34" charset="-122"/>
                        </a:rPr>
                        <a:t>iterator</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re.sub</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repl</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count=0</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返回用</a:t>
                      </a:r>
                      <a:r>
                        <a:rPr lang="en-US" altLang="zh-CN" sz="1600" smtClean="0">
                          <a:latin typeface="微软雅黑" pitchFamily="34" charset="-122"/>
                          <a:ea typeface="微软雅黑" pitchFamily="34" charset="-122"/>
                        </a:rPr>
                        <a:t>repl</a:t>
                      </a:r>
                      <a:r>
                        <a:rPr lang="zh-CN" altLang="en-US" sz="1600" smtClean="0">
                          <a:latin typeface="微软雅黑" pitchFamily="34" charset="-122"/>
                          <a:ea typeface="微软雅黑" pitchFamily="34" charset="-122"/>
                        </a:rPr>
                        <a:t>替换在</a:t>
                      </a:r>
                      <a:r>
                        <a:rPr lang="en-US" altLang="zh-CN" sz="1600" smtClean="0">
                          <a:latin typeface="微软雅黑" pitchFamily="34" charset="-122"/>
                          <a:ea typeface="微软雅黑" pitchFamily="34" charset="-122"/>
                        </a:rPr>
                        <a:t>string</a:t>
                      </a:r>
                      <a:r>
                        <a:rPr lang="zh-CN" altLang="en-US" sz="1600" smtClean="0">
                          <a:latin typeface="微软雅黑" pitchFamily="34" charset="-122"/>
                          <a:ea typeface="微软雅黑" pitchFamily="34" charset="-122"/>
                        </a:rPr>
                        <a:t>最左边非重叠出现的</a:t>
                      </a:r>
                      <a:r>
                        <a:rPr lang="en-US" altLang="zh-CN" sz="1600" smtClean="0">
                          <a:latin typeface="微软雅黑" pitchFamily="34" charset="-122"/>
                          <a:ea typeface="微软雅黑" pitchFamily="34" charset="-122"/>
                        </a:rPr>
                        <a:t>pattern</a:t>
                      </a:r>
                      <a:r>
                        <a:rPr lang="zh-CN" altLang="en-US" sz="1600" smtClean="0">
                          <a:latin typeface="微软雅黑" pitchFamily="34" charset="-122"/>
                          <a:ea typeface="微软雅黑" pitchFamily="34" charset="-122"/>
                        </a:rPr>
                        <a:t>而获得的字符串（</a:t>
                      </a:r>
                      <a:r>
                        <a:rPr lang="en-US" altLang="zh-CN" sz="1600" smtClean="0">
                          <a:latin typeface="微软雅黑" pitchFamily="34" charset="-122"/>
                          <a:ea typeface="微软雅黑" pitchFamily="34" charset="-122"/>
                        </a:rPr>
                        <a:t>repl</a:t>
                      </a:r>
                      <a:r>
                        <a:rPr lang="zh-CN" altLang="en-US" sz="1600" smtClean="0">
                          <a:latin typeface="微软雅黑" pitchFamily="34" charset="-122"/>
                          <a:ea typeface="微软雅黑" pitchFamily="34" charset="-122"/>
                        </a:rPr>
                        <a:t>可为函数）</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re.subn</a:t>
                      </a:r>
                      <a:r>
                        <a:rPr lang="en-US" altLang="zh-CN" sz="1800" b="0" i="0" kern="1200" smtClean="0">
                          <a:solidFill>
                            <a:schemeClr val="dk1"/>
                          </a:solidFill>
                          <a:effectLst/>
                          <a:latin typeface="+mn-lt"/>
                          <a:ea typeface="+mn-ea"/>
                          <a:cs typeface="+mn-cs"/>
                        </a:rPr>
                        <a:t>(</a:t>
                      </a:r>
                      <a:r>
                        <a:rPr lang="en-US" altLang="zh-CN" sz="1800" b="0" i="1" kern="1200" smtClean="0">
                          <a:solidFill>
                            <a:schemeClr val="dk1"/>
                          </a:solidFill>
                          <a:effectLst/>
                          <a:latin typeface="+mn-lt"/>
                          <a:ea typeface="+mn-ea"/>
                          <a:cs typeface="+mn-cs"/>
                        </a:rPr>
                        <a:t>pattern</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repl</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string</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count=0</a:t>
                      </a:r>
                      <a:r>
                        <a:rPr lang="en-US" altLang="zh-CN" sz="1800" b="0" i="0" kern="1200" smtClean="0">
                          <a:solidFill>
                            <a:schemeClr val="dk1"/>
                          </a:solidFill>
                          <a:effectLst/>
                          <a:latin typeface="+mn-lt"/>
                          <a:ea typeface="+mn-ea"/>
                          <a:cs typeface="+mn-cs"/>
                        </a:rPr>
                        <a:t>, </a:t>
                      </a:r>
                      <a:r>
                        <a:rPr lang="en-US" altLang="zh-CN" sz="1800" b="0" i="1" kern="1200" smtClean="0">
                          <a:solidFill>
                            <a:schemeClr val="dk1"/>
                          </a:solidFill>
                          <a:effectLst/>
                          <a:latin typeface="+mn-lt"/>
                          <a:ea typeface="+mn-ea"/>
                          <a:cs typeface="+mn-cs"/>
                        </a:rPr>
                        <a:t>flags=0</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与</a:t>
                      </a:r>
                      <a:r>
                        <a:rPr lang="en-US" altLang="zh-CN" sz="1600" smtClean="0">
                          <a:latin typeface="微软雅黑" pitchFamily="34" charset="-122"/>
                          <a:ea typeface="微软雅黑" pitchFamily="34" charset="-122"/>
                        </a:rPr>
                        <a:t>sub()</a:t>
                      </a:r>
                      <a:r>
                        <a:rPr lang="zh-CN" altLang="en-US" sz="1600" smtClean="0">
                          <a:latin typeface="微软雅黑" pitchFamily="34" charset="-122"/>
                          <a:ea typeface="微软雅黑" pitchFamily="34" charset="-122"/>
                        </a:rPr>
                        <a:t>相同，但返回的是一个元组 </a:t>
                      </a:r>
                      <a:r>
                        <a:rPr lang="en-US" altLang="zh-CN" sz="1600" smtClean="0">
                          <a:latin typeface="微软雅黑" pitchFamily="34" charset="-122"/>
                          <a:ea typeface="微软雅黑" pitchFamily="34" charset="-122"/>
                        </a:rPr>
                        <a:t>(</a:t>
                      </a:r>
                      <a:r>
                        <a:rPr lang="zh-CN" altLang="en-US" sz="1600" smtClean="0">
                          <a:latin typeface="微软雅黑" pitchFamily="34" charset="-122"/>
                          <a:ea typeface="微软雅黑" pitchFamily="34" charset="-122"/>
                        </a:rPr>
                        <a:t>字符串</a:t>
                      </a:r>
                      <a:r>
                        <a:rPr lang="en-US" altLang="zh-CN" sz="1600" smtClean="0">
                          <a:latin typeface="微软雅黑" pitchFamily="34" charset="-122"/>
                          <a:ea typeface="微软雅黑" pitchFamily="34" charset="-122"/>
                        </a:rPr>
                        <a:t>, </a:t>
                      </a:r>
                      <a:r>
                        <a:rPr lang="zh-CN" altLang="en-US" sz="1600" smtClean="0">
                          <a:latin typeface="微软雅黑" pitchFamily="34" charset="-122"/>
                          <a:ea typeface="微软雅黑" pitchFamily="34" charset="-122"/>
                        </a:rPr>
                        <a:t>替换次数</a:t>
                      </a:r>
                      <a:r>
                        <a:rPr lang="en-US" altLang="zh-CN" sz="1600" smtClean="0">
                          <a:latin typeface="微软雅黑" pitchFamily="34" charset="-122"/>
                          <a:ea typeface="微软雅黑" pitchFamily="34" charset="-122"/>
                        </a:rPr>
                        <a:t>)</a:t>
                      </a:r>
                      <a:endParaRPr lang="zh-CN" altLang="en-US" sz="1600">
                        <a:latin typeface="微软雅黑" pitchFamily="34" charset="-122"/>
                        <a:ea typeface="微软雅黑" pitchFamily="34" charset="-122"/>
                      </a:endParaRPr>
                    </a:p>
                  </a:txBody>
                  <a:tcPr anchor="ctr"/>
                </a:tc>
              </a:tr>
              <a:tr h="370840">
                <a:tc>
                  <a:txBody>
                    <a:bodyPr/>
                    <a:lstStyle/>
                    <a:p>
                      <a:pPr algn="l"/>
                      <a:r>
                        <a:rPr lang="en-US" altLang="zh-CN" sz="1400" smtClean="0"/>
                        <a:t>re.purge</a:t>
                      </a:r>
                      <a:r>
                        <a:rPr lang="en-US" altLang="zh-CN" sz="1800" b="0" i="0" kern="1200" smtClean="0">
                          <a:solidFill>
                            <a:schemeClr val="dk1"/>
                          </a:solidFill>
                          <a:effectLst/>
                          <a:latin typeface="+mn-lt"/>
                          <a:ea typeface="+mn-ea"/>
                          <a:cs typeface="+mn-cs"/>
                        </a:rPr>
                        <a:t>()</a:t>
                      </a:r>
                      <a:endParaRPr lang="zh-CN" altLang="en-US" sz="1400">
                        <a:latin typeface="微软雅黑" pitchFamily="34" charset="-122"/>
                        <a:ea typeface="微软雅黑" pitchFamily="34" charset="-122"/>
                      </a:endParaRPr>
                    </a:p>
                  </a:txBody>
                  <a:tcPr anchor="ctr"/>
                </a:tc>
                <a:tc>
                  <a:txBody>
                    <a:bodyPr/>
                    <a:lstStyle/>
                    <a:p>
                      <a:pPr algn="l"/>
                      <a:r>
                        <a:rPr lang="zh-CN" altLang="en-US" sz="1600" smtClean="0">
                          <a:latin typeface="微软雅黑" pitchFamily="34" charset="-122"/>
                          <a:ea typeface="微软雅黑" pitchFamily="34" charset="-122"/>
                        </a:rPr>
                        <a:t>清除正则表达式的缓存</a:t>
                      </a:r>
                      <a:endParaRPr lang="zh-CN" altLang="en-US" sz="160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358566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385" y="13648"/>
            <a:ext cx="6295807" cy="685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105" y="1916832"/>
            <a:ext cx="5725231" cy="3833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8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44764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续</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除前面提到的匹配规则以外，还有几个实用的匹配规则，如贪婪与非贪婪匹配、指定修饰符、转义匹配等。其中，</a:t>
            </a:r>
            <a:r>
              <a:rPr lang="en-US" altLang="zh-CN" sz="1600" smtClean="0">
                <a:solidFill>
                  <a:schemeClr val="accent5">
                    <a:lumMod val="75000"/>
                  </a:schemeClr>
                </a:solidFill>
                <a:latin typeface="微软雅黑" pitchFamily="34" charset="-122"/>
                <a:ea typeface="微软雅黑" pitchFamily="34" charset="-122"/>
              </a:rPr>
              <a:t>re</a:t>
            </a:r>
            <a:r>
              <a:rPr lang="zh-CN" altLang="en-US" sz="1600" smtClean="0">
                <a:solidFill>
                  <a:schemeClr val="accent5">
                    <a:lumMod val="75000"/>
                  </a:schemeClr>
                </a:solidFill>
                <a:latin typeface="微软雅黑" pitchFamily="34" charset="-122"/>
                <a:ea typeface="微软雅黑" pitchFamily="34" charset="-122"/>
              </a:rPr>
              <a:t>库提供的正则匹配修饰符列表如下：</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endParaRPr lang="en-US" altLang="zh-CN"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有字符串</a:t>
            </a:r>
            <a:r>
              <a:rPr lang="en-US" altLang="zh-CN" sz="1600" smtClean="0">
                <a:solidFill>
                  <a:schemeClr val="accent5">
                    <a:lumMod val="75000"/>
                  </a:schemeClr>
                </a:solidFill>
                <a:latin typeface="微软雅黑" pitchFamily="34" charset="-122"/>
                <a:ea typeface="微软雅黑" pitchFamily="34" charset="-122"/>
              </a:rPr>
              <a:t>”&lt;a&gt;123&lt;/a&gt;&lt;a&gt;456&lt;/a&gt;”</a:t>
            </a:r>
            <a:r>
              <a:rPr lang="zh-CN" altLang="en-US" sz="1600" smtClean="0">
                <a:solidFill>
                  <a:schemeClr val="accent5">
                    <a:lumMod val="75000"/>
                  </a:schemeClr>
                </a:solidFill>
                <a:latin typeface="微软雅黑" pitchFamily="34" charset="-122"/>
                <a:ea typeface="微软雅黑" pitchFamily="34" charset="-122"/>
              </a:rPr>
              <a:t>，通过正则表达式匹配“</a:t>
            </a:r>
            <a:r>
              <a:rPr lang="en-US" altLang="zh-CN" sz="1600" smtClean="0">
                <a:solidFill>
                  <a:schemeClr val="accent5">
                    <a:lumMod val="75000"/>
                  </a:schemeClr>
                </a:solidFill>
                <a:latin typeface="微软雅黑" pitchFamily="34" charset="-122"/>
                <a:ea typeface="微软雅黑" pitchFamily="34" charset="-122"/>
              </a:rPr>
              <a:t>&lt;a&gt;.*&lt;/a&gt;</a:t>
            </a:r>
            <a:r>
              <a:rPr lang="zh-CN" altLang="en-US" sz="1600" smtClean="0">
                <a:solidFill>
                  <a:schemeClr val="accent5">
                    <a:lumMod val="75000"/>
                  </a:schemeClr>
                </a:solidFill>
                <a:latin typeface="微软雅黑" pitchFamily="34" charset="-122"/>
                <a:ea typeface="微软雅黑" pitchFamily="34" charset="-122"/>
              </a:rPr>
              <a:t>”结果会是怎样？</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如果我们的需求是分别匹配</a:t>
            </a:r>
            <a:r>
              <a:rPr lang="en-US" altLang="zh-CN" sz="1600" smtClean="0">
                <a:solidFill>
                  <a:schemeClr val="accent5">
                    <a:lumMod val="75000"/>
                  </a:schemeClr>
                </a:solidFill>
                <a:latin typeface="微软雅黑" pitchFamily="34" charset="-122"/>
                <a:ea typeface="微软雅黑" pitchFamily="34" charset="-122"/>
              </a:rPr>
              <a:t>123</a:t>
            </a:r>
            <a:r>
              <a:rPr lang="zh-CN" altLang="en-US" sz="1600" smtClean="0">
                <a:solidFill>
                  <a:schemeClr val="accent5">
                    <a:lumMod val="75000"/>
                  </a:schemeClr>
                </a:solidFill>
                <a:latin typeface="微软雅黑" pitchFamily="34" charset="-122"/>
                <a:ea typeface="微软雅黑" pitchFamily="34" charset="-122"/>
              </a:rPr>
              <a:t>和</a:t>
            </a:r>
            <a:r>
              <a:rPr lang="en-US" altLang="zh-CN" sz="1600" smtClean="0">
                <a:solidFill>
                  <a:schemeClr val="accent5">
                    <a:lumMod val="75000"/>
                  </a:schemeClr>
                </a:solidFill>
                <a:latin typeface="微软雅黑" pitchFamily="34" charset="-122"/>
                <a:ea typeface="微软雅黑" pitchFamily="34" charset="-122"/>
              </a:rPr>
              <a:t>456</a:t>
            </a:r>
            <a:r>
              <a:rPr lang="zh-CN" altLang="en-US" sz="1600" smtClean="0">
                <a:solidFill>
                  <a:schemeClr val="accent5">
                    <a:lumMod val="75000"/>
                  </a:schemeClr>
                </a:solidFill>
                <a:latin typeface="微软雅黑" pitchFamily="34" charset="-122"/>
                <a:ea typeface="微软雅黑" pitchFamily="34" charset="-122"/>
              </a:rPr>
              <a:t>，上面的表达式就有问题。因为它贪婪的匹配了整个串，指定非贪婪模式上面的表达式应改成</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&lt;a</a:t>
            </a:r>
            <a:r>
              <a:rPr lang="en-US" altLang="zh-CN" sz="1600" smtClean="0">
                <a:solidFill>
                  <a:schemeClr val="accent5">
                    <a:lumMod val="75000"/>
                  </a:schemeClr>
                </a:solidFill>
                <a:latin typeface="微软雅黑" pitchFamily="34" charset="-122"/>
                <a:ea typeface="微软雅黑" pitchFamily="34" charset="-122"/>
              </a:rPr>
              <a:t>&gt;</a:t>
            </a:r>
            <a:r>
              <a:rPr lang="en-US" altLang="zh-CN" sz="1600">
                <a:solidFill>
                  <a:schemeClr val="accent5">
                    <a:lumMod val="75000"/>
                  </a:schemeClr>
                </a:solidFill>
                <a:latin typeface="微软雅黑" pitchFamily="34" charset="-122"/>
                <a:ea typeface="微软雅黑" pitchFamily="34" charset="-122"/>
              </a:rPr>
              <a:t> .*? </a:t>
            </a:r>
            <a:r>
              <a:rPr lang="en-US" altLang="zh-CN" sz="1600" smtClean="0">
                <a:solidFill>
                  <a:schemeClr val="accent5">
                    <a:lumMod val="75000"/>
                  </a:schemeClr>
                </a:solidFill>
                <a:latin typeface="微软雅黑" pitchFamily="34" charset="-122"/>
                <a:ea typeface="微软雅黑" pitchFamily="34" charset="-122"/>
              </a:rPr>
              <a:t>&lt;/</a:t>
            </a:r>
            <a:r>
              <a:rPr lang="en-US" altLang="zh-CN" sz="1600">
                <a:solidFill>
                  <a:schemeClr val="accent5">
                    <a:lumMod val="75000"/>
                  </a:schemeClr>
                </a:solidFill>
                <a:latin typeface="微软雅黑" pitchFamily="34" charset="-122"/>
                <a:ea typeface="微软雅黑" pitchFamily="34" charset="-122"/>
              </a:rPr>
              <a:t>a&gt;</a:t>
            </a:r>
            <a:r>
              <a:rPr lang="zh-CN" altLang="en-US" sz="1600" smtClean="0">
                <a:solidFill>
                  <a:schemeClr val="accent5">
                    <a:lumMod val="75000"/>
                  </a:schemeClr>
                </a:solidFill>
                <a:latin typeface="微软雅黑" pitchFamily="34" charset="-122"/>
                <a:ea typeface="微软雅黑" pitchFamily="34" charset="-122"/>
              </a:rPr>
              <a:t>”</a:t>
            </a:r>
            <a:r>
              <a:rPr lang="zh-CN" altLang="en-US" sz="160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175" y="2322290"/>
            <a:ext cx="4074393" cy="23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12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269"/>
                                        </p:tgtEl>
                                        <p:attrNameLst>
                                          <p:attrName>style.visibility</p:attrName>
                                        </p:attrNameLst>
                                      </p:cBhvr>
                                      <p:to>
                                        <p:strVal val="visible"/>
                                      </p:to>
                                    </p:set>
                                    <p:anim calcmode="lin" valueType="num">
                                      <p:cBhvr>
                                        <p:cTn id="17" dur="500" fill="hold"/>
                                        <p:tgtEl>
                                          <p:spTgt spid="11269"/>
                                        </p:tgtEl>
                                        <p:attrNameLst>
                                          <p:attrName>ppt_w</p:attrName>
                                        </p:attrNameLst>
                                      </p:cBhvr>
                                      <p:tavLst>
                                        <p:tav tm="0">
                                          <p:val>
                                            <p:fltVal val="0"/>
                                          </p:val>
                                        </p:tav>
                                        <p:tav tm="100000">
                                          <p:val>
                                            <p:strVal val="#ppt_w"/>
                                          </p:val>
                                        </p:tav>
                                      </p:tavLst>
                                    </p:anim>
                                    <p:anim calcmode="lin" valueType="num">
                                      <p:cBhvr>
                                        <p:cTn id="18" dur="500" fill="hold"/>
                                        <p:tgtEl>
                                          <p:spTgt spid="11269"/>
                                        </p:tgtEl>
                                        <p:attrNameLst>
                                          <p:attrName>ppt_h</p:attrName>
                                        </p:attrNameLst>
                                      </p:cBhvr>
                                      <p:tavLst>
                                        <p:tav tm="0">
                                          <p:val>
                                            <p:fltVal val="0"/>
                                          </p:val>
                                        </p:tav>
                                        <p:tav tm="100000">
                                          <p:val>
                                            <p:strVal val="#ppt_h"/>
                                          </p:val>
                                        </p:tav>
                                      </p:tavLst>
                                    </p:anim>
                                    <p:animEffect transition="in" filter="fade">
                                      <p:cBhvr>
                                        <p:cTn id="19" dur="500"/>
                                        <p:tgtEl>
                                          <p:spTgt spid="1126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xEl>
                                              <p:pRg st="9" end="9"/>
                                            </p:txEl>
                                          </p:spTgt>
                                        </p:tgtEl>
                                        <p:attrNameLst>
                                          <p:attrName>style.visibility</p:attrName>
                                        </p:attrNameLst>
                                      </p:cBhvr>
                                      <p:to>
                                        <p:strVal val="visible"/>
                                      </p:to>
                                    </p:set>
                                    <p:animEffect transition="in" filter="randombar(horizontal)">
                                      <p:cBhvr>
                                        <p:cTn id="24" dur="500"/>
                                        <p:tgtEl>
                                          <p:spTgt spid="11">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animEffect transition="in" filter="randombar(horizontal)">
                                      <p:cBhvr>
                                        <p:cTn id="2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实例</a:t>
            </a:r>
            <a:r>
              <a:rPr lang="en-US" altLang="zh-CN" b="1" smtClean="0">
                <a:solidFill>
                  <a:schemeClr val="accent5">
                    <a:lumMod val="50000"/>
                  </a:schemeClr>
                </a:solidFill>
                <a:latin typeface="微软雅黑" pitchFamily="34" charset="-122"/>
                <a:ea typeface="微软雅黑" pitchFamily="34" charset="-122"/>
              </a:rPr>
              <a:t>-</a:t>
            </a:r>
            <a:r>
              <a:rPr lang="zh-CN" altLang="en-US" b="1">
                <a:solidFill>
                  <a:schemeClr val="accent5">
                    <a:lumMod val="50000"/>
                  </a:schemeClr>
                </a:solidFill>
                <a:latin typeface="微软雅黑" pitchFamily="34" charset="-122"/>
                <a:ea typeface="微软雅黑" pitchFamily="34" charset="-122"/>
              </a:rPr>
              <a:t>续</a:t>
            </a:r>
            <a:endParaRPr lang="zh-CN" altLang="en-US" b="1" smtClean="0">
              <a:solidFill>
                <a:schemeClr val="accent5">
                  <a:lumMod val="50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另外，如果我们要匹配的内容里面包含了匹配规则中的保留字符时，我们需要对其进行转义。通常使用斜杠“</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”即可实现对保留字符的转义。</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例如：</a:t>
            </a:r>
            <a:r>
              <a:rPr lang="en-US" altLang="zh-CN" sz="160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但不能匹配</a:t>
            </a:r>
            <a:r>
              <a:rPr lang="en-US" altLang="zh-CN" sz="1600" smtClean="0">
                <a:solidFill>
                  <a:schemeClr val="accent5">
                    <a:lumMod val="75000"/>
                  </a:schemeClr>
                </a:solidFill>
                <a:latin typeface="微软雅黑" pitchFamily="34" charset="-122"/>
                <a:ea typeface="微软雅黑" pitchFamily="34" charset="-122"/>
              </a:rPr>
              <a:t>`aac`</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但不能匹配</a:t>
            </a:r>
            <a:r>
              <a:rPr lang="en-US" altLang="zh-CN" sz="1600" smtClean="0">
                <a:solidFill>
                  <a:schemeClr val="accent5">
                    <a:lumMod val="75000"/>
                  </a:schemeClr>
                </a:solidFill>
                <a:latin typeface="微软雅黑" pitchFamily="34" charset="-122"/>
                <a:ea typeface="微软雅黑" pitchFamily="34" charset="-122"/>
              </a:rPr>
              <a:t>`ac`</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487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猫眼</a:t>
            </a:r>
            <a:r>
              <a:rPr lang="zh-CN" altLang="en-US" b="1">
                <a:solidFill>
                  <a:schemeClr val="accent5">
                    <a:lumMod val="50000"/>
                  </a:schemeClr>
                </a:solidFill>
                <a:latin typeface="微软雅黑" pitchFamily="34" charset="-122"/>
                <a:ea typeface="微软雅黑" pitchFamily="34" charset="-122"/>
              </a:rPr>
              <a:t>电影排行信息抓取</a:t>
            </a:r>
            <a:r>
              <a:rPr lang="zh-CN" altLang="en-US" b="1" smtClean="0">
                <a:solidFill>
                  <a:schemeClr val="accent5">
                    <a:lumMod val="50000"/>
                  </a:schemeClr>
                </a:solidFill>
                <a:latin typeface="微软雅黑" pitchFamily="34" charset="-122"/>
                <a:ea typeface="微软雅黑" pitchFamily="34" charset="-122"/>
              </a:rPr>
              <a:t>实战</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随堂练习</a:t>
            </a:r>
            <a:r>
              <a:rPr lang="en-US" altLang="zh-CN" sz="1600" smtClean="0">
                <a:solidFill>
                  <a:schemeClr val="accent5">
                    <a:lumMod val="75000"/>
                  </a:schemeClr>
                </a:solidFill>
                <a:latin typeface="微软雅黑" pitchFamily="34" charset="-122"/>
                <a:ea typeface="微软雅黑" pitchFamily="34" charset="-122"/>
              </a:rPr>
              <a:t>》</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11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HTML</a:t>
            </a:r>
            <a:r>
              <a:rPr lang="zh-CN" altLang="en-US" sz="2400" smtClean="0">
                <a:solidFill>
                  <a:srgbClr val="0070C0"/>
                </a:solidFill>
                <a:latin typeface="微软雅黑" pitchFamily="34" charset="-122"/>
                <a:ea typeface="微软雅黑" pitchFamily="34" charset="-122"/>
              </a:rPr>
              <a:t>解析相关库的介绍</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第四课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正则表达式练习</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解析库的使用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CSS</a:t>
            </a:r>
            <a:r>
              <a:rPr lang="zh-CN" altLang="en-US" sz="1600">
                <a:solidFill>
                  <a:schemeClr val="accent5">
                    <a:lumMod val="75000"/>
                  </a:schemeClr>
                </a:solidFill>
                <a:latin typeface="微软雅黑" pitchFamily="34" charset="-122"/>
                <a:ea typeface="微软雅黑" pitchFamily="34" charset="-122"/>
              </a:rPr>
              <a:t>选择</a:t>
            </a:r>
            <a:r>
              <a:rPr lang="zh-CN" altLang="en-US" sz="1600" smtClean="0">
                <a:solidFill>
                  <a:schemeClr val="accent5">
                    <a:lumMod val="75000"/>
                  </a:schemeClr>
                </a:solidFill>
                <a:latin typeface="微软雅黑" pitchFamily="34" charset="-122"/>
                <a:ea typeface="微软雅黑" pitchFamily="34" charset="-122"/>
              </a:rPr>
              <a:t>器之</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库的使用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页面抓取练习</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980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smtClean="0">
                <a:solidFill>
                  <a:schemeClr val="accent5">
                    <a:lumMod val="75000"/>
                  </a:schemeClr>
                </a:solidFill>
                <a:latin typeface="微软雅黑" pitchFamily="34" charset="-122"/>
                <a:ea typeface="微软雅黑" pitchFamily="34" charset="-122"/>
              </a:rPr>
              <a:t>1 </a:t>
            </a:r>
            <a:r>
              <a:rPr lang="zh-CN" altLang="en-US" sz="1600" smtClean="0">
                <a:solidFill>
                  <a:schemeClr val="accent5">
                    <a:lumMod val="75000"/>
                  </a:schemeClr>
                </a:solidFill>
                <a:latin typeface="微软雅黑" pitchFamily="34" charset="-122"/>
                <a:ea typeface="微软雅黑" pitchFamily="34" charset="-122"/>
              </a:rPr>
              <a:t>使用正则匹配座机号码</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分析</a:t>
            </a:r>
            <a:r>
              <a:rPr lang="zh-CN" altLang="en-US" sz="1600" smtClean="0">
                <a:solidFill>
                  <a:schemeClr val="accent5">
                    <a:lumMod val="75000"/>
                  </a:schemeClr>
                </a:solidFill>
                <a:latin typeface="微软雅黑" pitchFamily="34" charset="-122"/>
                <a:ea typeface="微软雅黑" pitchFamily="34" charset="-122"/>
              </a:rPr>
              <a:t>：座机号一般为：四位</a:t>
            </a:r>
            <a:r>
              <a:rPr lang="en-US" altLang="zh-CN" sz="160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八位或三位</a:t>
            </a:r>
            <a:r>
              <a:rPr lang="en-US" altLang="zh-CN" sz="1600" smtClean="0">
                <a:solidFill>
                  <a:schemeClr val="accent5">
                    <a:lumMod val="75000"/>
                  </a:schemeClr>
                </a:solidFill>
                <a:latin typeface="微软雅黑" pitchFamily="34" charset="-122"/>
                <a:ea typeface="微软雅黑" pitchFamily="34" charset="-122"/>
              </a:rPr>
              <a:t>-</a:t>
            </a:r>
            <a:r>
              <a:rPr lang="zh-CN" altLang="en-US" sz="1600" smtClean="0">
                <a:solidFill>
                  <a:schemeClr val="accent5">
                    <a:lumMod val="75000"/>
                  </a:schemeClr>
                </a:solidFill>
                <a:latin typeface="微软雅黑" pitchFamily="34" charset="-122"/>
                <a:ea typeface="微软雅黑" pitchFamily="34" charset="-122"/>
              </a:rPr>
              <a:t>九位的形式，前四位或三位为区号以</a:t>
            </a:r>
            <a:r>
              <a:rPr lang="en-US" altLang="zh-CN" sz="1600" smtClean="0">
                <a:solidFill>
                  <a:schemeClr val="accent5">
                    <a:lumMod val="75000"/>
                  </a:schemeClr>
                </a:solidFill>
                <a:latin typeface="微软雅黑" pitchFamily="34" charset="-122"/>
                <a:ea typeface="微软雅黑" pitchFamily="34" charset="-122"/>
              </a:rPr>
              <a:t>0</a:t>
            </a:r>
            <a:r>
              <a:rPr lang="zh-CN" altLang="en-US" sz="1600" smtClean="0">
                <a:solidFill>
                  <a:schemeClr val="accent5">
                    <a:lumMod val="75000"/>
                  </a:schemeClr>
                </a:solidFill>
                <a:latin typeface="微软雅黑" pitchFamily="34" charset="-122"/>
                <a:ea typeface="微软雅黑" pitchFamily="34" charset="-122"/>
              </a:rPr>
              <a:t>开头，后八位或九位以非</a:t>
            </a:r>
            <a:r>
              <a:rPr lang="en-US" altLang="zh-CN" sz="1600" smtClean="0">
                <a:solidFill>
                  <a:schemeClr val="accent5">
                    <a:lumMod val="75000"/>
                  </a:schemeClr>
                </a:solidFill>
                <a:latin typeface="微软雅黑" pitchFamily="34" charset="-122"/>
                <a:ea typeface="微软雅黑" pitchFamily="34" charset="-122"/>
              </a:rPr>
              <a:t>0</a:t>
            </a:r>
            <a:r>
              <a:rPr lang="zh-CN" altLang="en-US" sz="1600" smtClean="0">
                <a:solidFill>
                  <a:schemeClr val="accent5">
                    <a:lumMod val="75000"/>
                  </a:schemeClr>
                </a:solidFill>
                <a:latin typeface="微软雅黑" pitchFamily="34" charset="-122"/>
                <a:ea typeface="微软雅黑" pitchFamily="34" charset="-122"/>
              </a:rPr>
              <a:t>开头。</a:t>
            </a:r>
            <a:endParaRPr lang="en-US" altLang="zh-CN" sz="160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479" y="2822943"/>
            <a:ext cx="5695785" cy="369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632" y="2839288"/>
            <a:ext cx="7101479"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97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1026"/>
                                        </p:tgtEl>
                                        <p:attrNameLst>
                                          <p:attrName>ppt_w</p:attrName>
                                        </p:attrNameLst>
                                      </p:cBhvr>
                                      <p:tavLst>
                                        <p:tav tm="0">
                                          <p:val>
                                            <p:strVal val="ppt_w"/>
                                          </p:val>
                                        </p:tav>
                                        <p:tav tm="100000">
                                          <p:val>
                                            <p:fltVal val="0"/>
                                          </p:val>
                                        </p:tav>
                                      </p:tavLst>
                                    </p:anim>
                                    <p:anim calcmode="lin" valueType="num">
                                      <p:cBhvr>
                                        <p:cTn id="29" dur="500"/>
                                        <p:tgtEl>
                                          <p:spTgt spid="1026"/>
                                        </p:tgtEl>
                                        <p:attrNameLst>
                                          <p:attrName>ppt_h</p:attrName>
                                        </p:attrNameLst>
                                      </p:cBhvr>
                                      <p:tavLst>
                                        <p:tav tm="0">
                                          <p:val>
                                            <p:strVal val="ppt_h"/>
                                          </p:val>
                                        </p:tav>
                                        <p:tav tm="100000">
                                          <p:val>
                                            <p:fltVal val="0"/>
                                          </p:val>
                                        </p:tav>
                                      </p:tavLst>
                                    </p:anim>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27"/>
                                        </p:tgtEl>
                                        <p:attrNameLst>
                                          <p:attrName>style.visibility</p:attrName>
                                        </p:attrNameLst>
                                      </p:cBhvr>
                                      <p:to>
                                        <p:strVal val="visible"/>
                                      </p:to>
                                    </p:set>
                                    <p:anim calcmode="lin" valueType="num">
                                      <p:cBhvr>
                                        <p:cTn id="36" dur="500" fill="hold"/>
                                        <p:tgtEl>
                                          <p:spTgt spid="1027"/>
                                        </p:tgtEl>
                                        <p:attrNameLst>
                                          <p:attrName>ppt_w</p:attrName>
                                        </p:attrNameLst>
                                      </p:cBhvr>
                                      <p:tavLst>
                                        <p:tav tm="0">
                                          <p:val>
                                            <p:fltVal val="0"/>
                                          </p:val>
                                        </p:tav>
                                        <p:tav tm="100000">
                                          <p:val>
                                            <p:strVal val="#ppt_w"/>
                                          </p:val>
                                        </p:tav>
                                      </p:tavLst>
                                    </p:anim>
                                    <p:anim calcmode="lin" valueType="num">
                                      <p:cBhvr>
                                        <p:cTn id="37" dur="500" fill="hold"/>
                                        <p:tgtEl>
                                          <p:spTgt spid="1027"/>
                                        </p:tgtEl>
                                        <p:attrNameLst>
                                          <p:attrName>ppt_h</p:attrName>
                                        </p:attrNameLst>
                                      </p:cBhvr>
                                      <p:tavLst>
                                        <p:tav tm="0">
                                          <p:val>
                                            <p:fltVal val="0"/>
                                          </p:val>
                                        </p:tav>
                                        <p:tav tm="100000">
                                          <p:val>
                                            <p:strVal val="#ppt_h"/>
                                          </p:val>
                                        </p:tav>
                                      </p:tavLst>
                                    </p:anim>
                                    <p:animEffect transition="in" filter="fade">
                                      <p:cBhvr>
                                        <p:cTn id="3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a:p>
            <a:pPr indent="342900" latinLnBrk="0">
              <a:lnSpc>
                <a:spcPct val="150000"/>
              </a:lnSpc>
            </a:pPr>
            <a:r>
              <a:rPr lang="zh-CN" altLang="en-US" sz="1600" b="1" smtClean="0">
                <a:solidFill>
                  <a:schemeClr val="accent5">
                    <a:lumMod val="75000"/>
                  </a:schemeClr>
                </a:solidFill>
                <a:latin typeface="微软雅黑" pitchFamily="34" charset="-122"/>
                <a:ea typeface="微软雅黑" pitchFamily="34" charset="-122"/>
              </a:rPr>
              <a:t>例 </a:t>
            </a:r>
            <a:r>
              <a:rPr lang="en-US" altLang="zh-CN" sz="1600" b="1">
                <a:solidFill>
                  <a:schemeClr val="accent5">
                    <a:lumMod val="75000"/>
                  </a:schemeClr>
                </a:solidFill>
                <a:latin typeface="微软雅黑" pitchFamily="34" charset="-122"/>
                <a:ea typeface="微软雅黑" pitchFamily="34" charset="-122"/>
              </a:rPr>
              <a:t>2 </a:t>
            </a:r>
            <a:r>
              <a:rPr lang="zh-CN" altLang="en-US" sz="1600">
                <a:solidFill>
                  <a:schemeClr val="accent5">
                    <a:lumMod val="75000"/>
                  </a:schemeClr>
                </a:solidFill>
                <a:latin typeface="微软雅黑" pitchFamily="34" charset="-122"/>
                <a:ea typeface="微软雅黑" pitchFamily="34" charset="-122"/>
              </a:rPr>
              <a:t>现有</a:t>
            </a:r>
            <a:r>
              <a:rPr lang="zh-CN" altLang="en-US" sz="1600" smtClean="0">
                <a:solidFill>
                  <a:schemeClr val="accent5">
                    <a:lumMod val="75000"/>
                  </a:schemeClr>
                </a:solidFill>
                <a:latin typeface="微软雅黑" pitchFamily="34" charset="-122"/>
                <a:ea typeface="微软雅黑" pitchFamily="34" charset="-122"/>
              </a:rPr>
              <a:t>联系人文本信息如下图，试用正则表达式检索出姓名、号码、地址信息。</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975" y="2103716"/>
            <a:ext cx="3960050" cy="190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01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正则表达式练习</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46" y="1831882"/>
            <a:ext cx="5371108" cy="297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64" y="2326627"/>
            <a:ext cx="7344816" cy="9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0"/>
                                        </p:tgtEl>
                                        <p:attrNameLst>
                                          <p:attrName>ppt_w</p:attrName>
                                        </p:attrNameLst>
                                      </p:cBhvr>
                                      <p:tavLst>
                                        <p:tav tm="0">
                                          <p:val>
                                            <p:strVal val="ppt_w"/>
                                          </p:val>
                                        </p:tav>
                                        <p:tav tm="100000">
                                          <p:val>
                                            <p:fltVal val="0"/>
                                          </p:val>
                                        </p:tav>
                                      </p:tavLst>
                                    </p:anim>
                                    <p:anim calcmode="lin" valueType="num">
                                      <p:cBhvr>
                                        <p:cTn id="14" dur="500"/>
                                        <p:tgtEl>
                                          <p:spTgt spid="2050"/>
                                        </p:tgtEl>
                                        <p:attrNameLst>
                                          <p:attrName>ppt_h</p:attrName>
                                        </p:attrNameLst>
                                      </p:cBhvr>
                                      <p:tavLst>
                                        <p:tav tm="0">
                                          <p:val>
                                            <p:strVal val="ppt_h"/>
                                          </p:val>
                                        </p:tav>
                                        <p:tav tm="100000">
                                          <p:val>
                                            <p:fltVal val="0"/>
                                          </p:val>
                                        </p:tav>
                                      </p:tavLst>
                                    </p:anim>
                                    <p:animEffect transition="out" filter="fade">
                                      <p:cBhvr>
                                        <p:cTn id="15" dur="500"/>
                                        <p:tgtEl>
                                          <p:spTgt spid="2050"/>
                                        </p:tgtEl>
                                      </p:cBhvr>
                                    </p:animEffect>
                                    <p:set>
                                      <p:cBhvr>
                                        <p:cTn id="16" dur="1" fill="hold">
                                          <p:stCondLst>
                                            <p:cond delay="499"/>
                                          </p:stCondLst>
                                        </p:cTn>
                                        <p:tgtEl>
                                          <p:spTgt spid="205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，全称</a:t>
            </a:r>
            <a:r>
              <a:rPr lang="en-US" altLang="zh-CN" sz="1600">
                <a:solidFill>
                  <a:schemeClr val="accent5">
                    <a:lumMod val="75000"/>
                  </a:schemeClr>
                </a:solidFill>
                <a:latin typeface="微软雅黑" pitchFamily="34" charset="-122"/>
                <a:ea typeface="微软雅黑" pitchFamily="34" charset="-122"/>
              </a:rPr>
              <a:t>XML Path Language</a:t>
            </a:r>
            <a:r>
              <a:rPr lang="zh-CN" altLang="en-US" sz="1600">
                <a:solidFill>
                  <a:schemeClr val="accent5">
                    <a:lumMod val="75000"/>
                  </a:schemeClr>
                </a:solidFill>
                <a:latin typeface="微软雅黑" pitchFamily="34" charset="-122"/>
                <a:ea typeface="微软雅黑" pitchFamily="34" charset="-122"/>
              </a:rPr>
              <a:t>，即</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路径语言，它是一门在</a:t>
            </a:r>
            <a:r>
              <a:rPr lang="en-US" altLang="zh-CN" sz="1600">
                <a:solidFill>
                  <a:schemeClr val="accent5">
                    <a:lumMod val="75000"/>
                  </a:schemeClr>
                </a:solidFill>
                <a:latin typeface="微软雅黑" pitchFamily="34" charset="-122"/>
                <a:ea typeface="微软雅黑" pitchFamily="34" charset="-122"/>
              </a:rPr>
              <a:t>XML</a:t>
            </a:r>
            <a:r>
              <a:rPr lang="zh-CN" altLang="en-US" sz="1600" smtClean="0">
                <a:solidFill>
                  <a:schemeClr val="accent5">
                    <a:lumMod val="75000"/>
                  </a:schemeClr>
                </a:solidFill>
                <a:latin typeface="微软雅黑" pitchFamily="34" charset="-122"/>
                <a:ea typeface="微软雅黑" pitchFamily="34" charset="-122"/>
              </a:rPr>
              <a:t>文档树中</a:t>
            </a:r>
            <a:r>
              <a:rPr lang="zh-CN" altLang="en-US" sz="1600">
                <a:solidFill>
                  <a:schemeClr val="accent5">
                    <a:lumMod val="75000"/>
                  </a:schemeClr>
                </a:solidFill>
                <a:latin typeface="微软雅黑" pitchFamily="34" charset="-122"/>
                <a:ea typeface="微软雅黑" pitchFamily="34" charset="-122"/>
              </a:rPr>
              <a:t>查找信息的语言。它最初是用来搜寻</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文档的，但是它同样适用于</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文档的搜索</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它</a:t>
            </a:r>
            <a:r>
              <a:rPr lang="zh-CN" altLang="en-US" sz="1600">
                <a:solidFill>
                  <a:schemeClr val="accent5">
                    <a:lumMod val="75000"/>
                  </a:schemeClr>
                </a:solidFill>
                <a:latin typeface="微软雅黑" pitchFamily="34" charset="-122"/>
                <a:ea typeface="微软雅黑" pitchFamily="34" charset="-122"/>
              </a:rPr>
              <a:t>提供了非常简洁明了的路径选择</a:t>
            </a:r>
            <a:r>
              <a:rPr lang="zh-CN" altLang="en-US" sz="1600" smtClean="0">
                <a:solidFill>
                  <a:schemeClr val="accent5">
                    <a:lumMod val="75000"/>
                  </a:schemeClr>
                </a:solidFill>
                <a:latin typeface="微软雅黑" pitchFamily="34" charset="-122"/>
                <a:ea typeface="微软雅黑" pitchFamily="34" charset="-122"/>
              </a:rPr>
              <a:t>表达式，</a:t>
            </a:r>
            <a:r>
              <a:rPr lang="zh-CN" altLang="en-US" sz="1600">
                <a:solidFill>
                  <a:schemeClr val="accent5">
                    <a:lumMod val="75000"/>
                  </a:schemeClr>
                </a:solidFill>
                <a:latin typeface="微软雅黑" pitchFamily="34" charset="-122"/>
                <a:ea typeface="微软雅黑" pitchFamily="34" charset="-122"/>
              </a:rPr>
              <a:t>用于字符串、数值、时间的匹配以及节点、序列的处理等</a:t>
            </a:r>
            <a:r>
              <a:rPr lang="zh-CN" altLang="en-US" sz="1600" smtClean="0">
                <a:solidFill>
                  <a:schemeClr val="accent5">
                    <a:lumMod val="75000"/>
                  </a:schemeClr>
                </a:solidFill>
                <a:latin typeface="微软雅黑" pitchFamily="34" charset="-122"/>
                <a:ea typeface="微软雅黑" pitchFamily="34" charset="-122"/>
              </a:rPr>
              <a:t>。</a:t>
            </a:r>
            <a:endParaRPr lang="zh-CN" altLang="en-US" sz="1600">
              <a:solidFill>
                <a:schemeClr val="accent5">
                  <a:lumMod val="75000"/>
                </a:schemeClr>
              </a:solidFill>
              <a:latin typeface="微软雅黑" pitchFamily="34" charset="-122"/>
              <a:ea typeface="微软雅黑" pitchFamily="34" charset="-122"/>
            </a:endParaRPr>
          </a:p>
          <a:p>
            <a:pPr indent="342900" latinLnBrk="0">
              <a:lnSpc>
                <a:spcPct val="150000"/>
              </a:lnSpc>
            </a:pP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于</a:t>
            </a:r>
            <a:r>
              <a:rPr lang="en-US" altLang="zh-CN" sz="1600">
                <a:solidFill>
                  <a:schemeClr val="accent5">
                    <a:lumMod val="75000"/>
                  </a:schemeClr>
                </a:solidFill>
                <a:latin typeface="微软雅黑" pitchFamily="34" charset="-122"/>
                <a:ea typeface="微软雅黑" pitchFamily="34" charset="-122"/>
              </a:rPr>
              <a:t>1999</a:t>
            </a:r>
            <a:r>
              <a:rPr lang="zh-CN" altLang="en-US" sz="1600">
                <a:solidFill>
                  <a:schemeClr val="accent5">
                    <a:lumMod val="75000"/>
                  </a:schemeClr>
                </a:solidFill>
                <a:latin typeface="微软雅黑" pitchFamily="34" charset="-122"/>
                <a:ea typeface="微软雅黑" pitchFamily="34" charset="-122"/>
              </a:rPr>
              <a:t>年</a:t>
            </a:r>
            <a:r>
              <a:rPr lang="en-US" altLang="zh-CN" sz="1600">
                <a:solidFill>
                  <a:schemeClr val="accent5">
                    <a:lumMod val="75000"/>
                  </a:schemeClr>
                </a:solidFill>
                <a:latin typeface="微软雅黑" pitchFamily="34" charset="-122"/>
                <a:ea typeface="微软雅黑" pitchFamily="34" charset="-122"/>
              </a:rPr>
              <a:t>11</a:t>
            </a:r>
            <a:r>
              <a:rPr lang="zh-CN" altLang="en-US" sz="1600">
                <a:solidFill>
                  <a:schemeClr val="accent5">
                    <a:lumMod val="75000"/>
                  </a:schemeClr>
                </a:solidFill>
                <a:latin typeface="微软雅黑" pitchFamily="34" charset="-122"/>
                <a:ea typeface="微软雅黑" pitchFamily="34" charset="-122"/>
              </a:rPr>
              <a:t>月</a:t>
            </a:r>
            <a:r>
              <a:rPr lang="en-US" altLang="zh-CN" sz="1600">
                <a:solidFill>
                  <a:schemeClr val="accent5">
                    <a:lumMod val="75000"/>
                  </a:schemeClr>
                </a:solidFill>
                <a:latin typeface="微软雅黑" pitchFamily="34" charset="-122"/>
                <a:ea typeface="微软雅黑" pitchFamily="34" charset="-122"/>
              </a:rPr>
              <a:t>16</a:t>
            </a:r>
            <a:r>
              <a:rPr lang="zh-CN" altLang="en-US" sz="1600">
                <a:solidFill>
                  <a:schemeClr val="accent5">
                    <a:lumMod val="75000"/>
                  </a:schemeClr>
                </a:solidFill>
                <a:latin typeface="微软雅黑" pitchFamily="34" charset="-122"/>
                <a:ea typeface="微软雅黑" pitchFamily="34" charset="-122"/>
              </a:rPr>
              <a:t>日成为</a:t>
            </a:r>
            <a:r>
              <a:rPr lang="en-US" altLang="zh-CN" sz="1600">
                <a:solidFill>
                  <a:schemeClr val="accent5">
                    <a:lumMod val="75000"/>
                  </a:schemeClr>
                </a:solidFill>
                <a:latin typeface="微软雅黑" pitchFamily="34" charset="-122"/>
                <a:ea typeface="微软雅黑" pitchFamily="34" charset="-122"/>
              </a:rPr>
              <a:t>W3C</a:t>
            </a:r>
            <a:r>
              <a:rPr lang="zh-CN" altLang="en-US" sz="1600">
                <a:solidFill>
                  <a:schemeClr val="accent5">
                    <a:lumMod val="75000"/>
                  </a:schemeClr>
                </a:solidFill>
                <a:latin typeface="微软雅黑" pitchFamily="34" charset="-122"/>
                <a:ea typeface="微软雅黑" pitchFamily="34" charset="-122"/>
              </a:rPr>
              <a:t>标准，它被设计为供</a:t>
            </a:r>
            <a:r>
              <a:rPr lang="en-US" altLang="zh-CN" sz="1600">
                <a:solidFill>
                  <a:schemeClr val="accent5">
                    <a:lumMod val="75000"/>
                  </a:schemeClr>
                </a:solidFill>
                <a:latin typeface="微软雅黑" pitchFamily="34" charset="-122"/>
                <a:ea typeface="微软雅黑" pitchFamily="34" charset="-122"/>
              </a:rPr>
              <a:t>XSLT</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XPointer</a:t>
            </a:r>
            <a:r>
              <a:rPr lang="zh-CN" altLang="en-US" sz="1600">
                <a:solidFill>
                  <a:schemeClr val="accent5">
                    <a:lumMod val="75000"/>
                  </a:schemeClr>
                </a:solidFill>
                <a:latin typeface="微软雅黑" pitchFamily="34" charset="-122"/>
                <a:ea typeface="微软雅黑" pitchFamily="34" charset="-122"/>
              </a:rPr>
              <a:t>以及其他</a:t>
            </a:r>
            <a:r>
              <a:rPr lang="en-US" altLang="zh-CN" sz="1600">
                <a:solidFill>
                  <a:schemeClr val="accent5">
                    <a:lumMod val="75000"/>
                  </a:schemeClr>
                </a:solidFill>
                <a:latin typeface="微软雅黑" pitchFamily="34" charset="-122"/>
                <a:ea typeface="微软雅黑" pitchFamily="34" charset="-122"/>
              </a:rPr>
              <a:t>XML</a:t>
            </a:r>
            <a:r>
              <a:rPr lang="zh-CN" altLang="en-US" sz="1600">
                <a:solidFill>
                  <a:schemeClr val="accent5">
                    <a:lumMod val="75000"/>
                  </a:schemeClr>
                </a:solidFill>
                <a:latin typeface="微软雅黑" pitchFamily="34" charset="-122"/>
                <a:ea typeface="微软雅黑" pitchFamily="34" charset="-122"/>
              </a:rPr>
              <a:t>解析软件使用</a:t>
            </a:r>
            <a:r>
              <a:rPr lang="zh-CN" altLang="en-US" sz="1600" smtClean="0">
                <a:solidFill>
                  <a:schemeClr val="accent5">
                    <a:lumMod val="75000"/>
                  </a:schemeClr>
                </a:solidFill>
                <a:latin typeface="微软雅黑" pitchFamily="34" charset="-122"/>
                <a:ea typeface="微软雅黑" pitchFamily="34" charset="-122"/>
              </a:rPr>
              <a:t>，官方</a:t>
            </a:r>
            <a:r>
              <a:rPr lang="zh-CN" altLang="en-US" sz="1600">
                <a:solidFill>
                  <a:schemeClr val="accent5">
                    <a:lumMod val="75000"/>
                  </a:schemeClr>
                </a:solidFill>
                <a:latin typeface="微软雅黑" pitchFamily="34" charset="-122"/>
                <a:ea typeface="微软雅黑" pitchFamily="34" charset="-122"/>
              </a:rPr>
              <a:t>网站：</a:t>
            </a:r>
            <a:r>
              <a:rPr lang="en-US" altLang="zh-CN" sz="1600">
                <a:solidFill>
                  <a:schemeClr val="accent5">
                    <a:lumMod val="75000"/>
                  </a:schemeClr>
                </a:solidFill>
                <a:latin typeface="微软雅黑" pitchFamily="34" charset="-122"/>
                <a:ea typeface="微软雅黑" pitchFamily="34" charset="-122"/>
              </a:rPr>
              <a:t>https://www.w3.org/TR/xpath/</a:t>
            </a:r>
            <a:r>
              <a:rPr lang="zh-CN" altLang="en-US" sz="160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56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397031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smtClean="0">
                <a:solidFill>
                  <a:schemeClr val="accent5">
                    <a:lumMod val="50000"/>
                  </a:schemeClr>
                </a:solidFill>
                <a:latin typeface="微软雅黑" pitchFamily="34" charset="-122"/>
                <a:ea typeface="微软雅黑" pitchFamily="34" charset="-122"/>
              </a:rPr>
              <a:t>进行</a:t>
            </a:r>
            <a:r>
              <a:rPr lang="en-US" altLang="zh-CN" b="1">
                <a:solidFill>
                  <a:schemeClr val="accent5">
                    <a:lumMod val="50000"/>
                  </a:schemeClr>
                </a:solidFill>
                <a:latin typeface="微软雅黑" pitchFamily="34" charset="-122"/>
                <a:ea typeface="微软雅黑" pitchFamily="34" charset="-122"/>
              </a:rPr>
              <a:t>Python</a:t>
            </a:r>
            <a:r>
              <a:rPr lang="zh-CN" altLang="en-US" b="1" smtClean="0">
                <a:solidFill>
                  <a:schemeClr val="accent5">
                    <a:lumMod val="50000"/>
                  </a:schemeClr>
                </a:solidFill>
                <a:latin typeface="微软雅黑" pitchFamily="34" charset="-122"/>
                <a:ea typeface="微软雅黑" pitchFamily="34" charset="-122"/>
              </a:rPr>
              <a:t>开发</a:t>
            </a:r>
            <a:endParaRPr lang="zh-CN" altLang="en-US" b="1">
              <a:solidFill>
                <a:schemeClr val="accent5">
                  <a:lumMod val="50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Visual </a:t>
            </a:r>
            <a:r>
              <a:rPr lang="en-US" altLang="zh-CN" sz="1600">
                <a:solidFill>
                  <a:schemeClr val="accent5">
                    <a:lumMod val="75000"/>
                  </a:schemeClr>
                </a:solidFill>
                <a:latin typeface="微软雅黑" pitchFamily="34" charset="-122"/>
                <a:ea typeface="微软雅黑" pitchFamily="34" charset="-122"/>
              </a:rPr>
              <a:t>Studio </a:t>
            </a:r>
            <a:r>
              <a:rPr lang="en-US" altLang="zh-CN" sz="1600" smtClean="0">
                <a:solidFill>
                  <a:schemeClr val="accent5">
                    <a:lumMod val="75000"/>
                  </a:schemeClr>
                </a:solidFill>
                <a:latin typeface="微软雅黑" pitchFamily="34" charset="-122"/>
                <a:ea typeface="微软雅黑" pitchFamily="34" charset="-122"/>
              </a:rPr>
              <a:t>Code</a:t>
            </a:r>
            <a:r>
              <a:rPr lang="zh-CN" altLang="en-US" sz="1600" smtClean="0">
                <a:solidFill>
                  <a:schemeClr val="accent5">
                    <a:lumMod val="75000"/>
                  </a:schemeClr>
                </a:solidFill>
                <a:latin typeface="微软雅黑" pitchFamily="34" charset="-122"/>
                <a:ea typeface="微软雅黑" pitchFamily="34" charset="-122"/>
              </a:rPr>
              <a:t>是</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为</a:t>
            </a:r>
            <a:r>
              <a:rPr lang="en-US" altLang="zh-CN" sz="1600">
                <a:solidFill>
                  <a:schemeClr val="accent5">
                    <a:lumMod val="75000"/>
                  </a:schemeClr>
                </a:solidFill>
                <a:latin typeface="微软雅黑" pitchFamily="34" charset="-122"/>
                <a:ea typeface="微软雅黑" pitchFamily="34" charset="-122"/>
              </a:rPr>
              <a:t>Windows</a:t>
            </a:r>
            <a:r>
              <a:rPr lang="zh-CN" altLang="en-US" sz="1600">
                <a:solidFill>
                  <a:schemeClr val="accent5">
                    <a:lumMod val="75000"/>
                  </a:schemeClr>
                </a:solidFill>
                <a:latin typeface="微软雅黑" pitchFamily="34" charset="-122"/>
                <a:ea typeface="微软雅黑" pitchFamily="34" charset="-122"/>
              </a:rPr>
              <a:t>，</a:t>
            </a:r>
            <a:r>
              <a:rPr lang="en-US" altLang="zh-CN" sz="1600">
                <a:solidFill>
                  <a:schemeClr val="accent5">
                    <a:lumMod val="75000"/>
                  </a:schemeClr>
                </a:solidFill>
                <a:latin typeface="微软雅黑" pitchFamily="34" charset="-122"/>
                <a:ea typeface="微软雅黑" pitchFamily="34" charset="-122"/>
              </a:rPr>
              <a:t>Linux</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macOS</a:t>
            </a:r>
            <a:r>
              <a:rPr lang="zh-CN" altLang="en-US" sz="1600">
                <a:solidFill>
                  <a:schemeClr val="accent5">
                    <a:lumMod val="75000"/>
                  </a:schemeClr>
                </a:solidFill>
                <a:latin typeface="微软雅黑" pitchFamily="34" charset="-122"/>
                <a:ea typeface="微软雅黑" pitchFamily="34" charset="-122"/>
              </a:rPr>
              <a:t>开发的免费源代码编辑器。功能</a:t>
            </a:r>
            <a:r>
              <a:rPr lang="zh-CN" altLang="en-US" sz="1600" smtClean="0">
                <a:solidFill>
                  <a:schemeClr val="accent5">
                    <a:lumMod val="75000"/>
                  </a:schemeClr>
                </a:solidFill>
                <a:latin typeface="微软雅黑" pitchFamily="34" charset="-122"/>
                <a:ea typeface="微软雅黑" pitchFamily="34" charset="-122"/>
              </a:rPr>
              <a:t>包括代码调试、语法突出显示、智能</a:t>
            </a:r>
            <a:r>
              <a:rPr lang="zh-CN" altLang="en-US" sz="1600">
                <a:solidFill>
                  <a:schemeClr val="accent5">
                    <a:lumMod val="75000"/>
                  </a:schemeClr>
                </a:solidFill>
                <a:latin typeface="微软雅黑" pitchFamily="34" charset="-122"/>
                <a:ea typeface="微软雅黑" pitchFamily="34" charset="-122"/>
              </a:rPr>
              <a:t>代码</a:t>
            </a:r>
            <a:r>
              <a:rPr lang="zh-CN" altLang="en-US" sz="1600" smtClean="0">
                <a:solidFill>
                  <a:schemeClr val="accent5">
                    <a:lumMod val="75000"/>
                  </a:schemeClr>
                </a:solidFill>
                <a:latin typeface="微软雅黑" pitchFamily="34" charset="-122"/>
                <a:ea typeface="微软雅黑" pitchFamily="34" charset="-122"/>
              </a:rPr>
              <a:t>完成、代码</a:t>
            </a:r>
            <a:r>
              <a:rPr lang="zh-CN" altLang="en-US" sz="1600">
                <a:solidFill>
                  <a:schemeClr val="accent5">
                    <a:lumMod val="75000"/>
                  </a:schemeClr>
                </a:solidFill>
                <a:latin typeface="微软雅黑" pitchFamily="34" charset="-122"/>
                <a:ea typeface="微软雅黑" pitchFamily="34" charset="-122"/>
              </a:rPr>
              <a:t>重构和嵌入式</a:t>
            </a:r>
            <a:r>
              <a:rPr lang="en-US" altLang="zh-CN" sz="1600">
                <a:solidFill>
                  <a:schemeClr val="accent5">
                    <a:lumMod val="75000"/>
                  </a:schemeClr>
                </a:solidFill>
                <a:latin typeface="微软雅黑" pitchFamily="34" charset="-122"/>
                <a:ea typeface="微软雅黑" pitchFamily="34" charset="-122"/>
              </a:rPr>
              <a:t>Git</a:t>
            </a:r>
            <a:r>
              <a:rPr lang="zh-CN" altLang="en-US" sz="1600">
                <a:solidFill>
                  <a:schemeClr val="accent5">
                    <a:lumMod val="75000"/>
                  </a:schemeClr>
                </a:solidFill>
                <a:latin typeface="微软雅黑" pitchFamily="34" charset="-122"/>
                <a:ea typeface="微软雅黑" pitchFamily="34" charset="-122"/>
              </a:rPr>
              <a:t>的支持。 用户可以更改主题，键盘快捷键，首选项，并安装添加了其他功能的扩展</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zh-CN" altLang="en-US" sz="160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a:solidFill>
                  <a:schemeClr val="accent5">
                    <a:lumMod val="75000"/>
                  </a:schemeClr>
                </a:solidFill>
                <a:latin typeface="微软雅黑" pitchFamily="34" charset="-122"/>
                <a:ea typeface="微软雅黑" pitchFamily="34" charset="-122"/>
              </a:rPr>
              <a:t>Visual Studio Code</a:t>
            </a:r>
            <a:r>
              <a:rPr lang="zh-CN" altLang="en-US" sz="1600">
                <a:solidFill>
                  <a:schemeClr val="accent5">
                    <a:lumMod val="75000"/>
                  </a:schemeClr>
                </a:solidFill>
                <a:latin typeface="微软雅黑" pitchFamily="34" charset="-122"/>
                <a:ea typeface="微软雅黑" pitchFamily="34" charset="-122"/>
              </a:rPr>
              <a:t>的源代码来自</a:t>
            </a:r>
            <a:r>
              <a:rPr lang="en-US" altLang="zh-CN" sz="1600">
                <a:solidFill>
                  <a:schemeClr val="accent5">
                    <a:lumMod val="75000"/>
                  </a:schemeClr>
                </a:solidFill>
                <a:latin typeface="微软雅黑" pitchFamily="34" charset="-122"/>
                <a:ea typeface="微软雅黑" pitchFamily="34" charset="-122"/>
              </a:rPr>
              <a:t>Microsoft</a:t>
            </a:r>
            <a:r>
              <a:rPr lang="zh-CN" altLang="en-US" sz="1600">
                <a:solidFill>
                  <a:schemeClr val="accent5">
                    <a:lumMod val="75000"/>
                  </a:schemeClr>
                </a:solidFill>
                <a:latin typeface="微软雅黑" pitchFamily="34" charset="-122"/>
                <a:ea typeface="微软雅黑" pitchFamily="34" charset="-122"/>
              </a:rPr>
              <a:t>的免费开放源代码软件</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项目，该项目是在许可的</a:t>
            </a:r>
            <a:r>
              <a:rPr lang="en-US" altLang="zh-CN" sz="1600">
                <a:solidFill>
                  <a:schemeClr val="accent5">
                    <a:lumMod val="75000"/>
                  </a:schemeClr>
                </a:solidFill>
                <a:latin typeface="微软雅黑" pitchFamily="34" charset="-122"/>
                <a:ea typeface="微软雅黑" pitchFamily="34" charset="-122"/>
              </a:rPr>
              <a:t>Expat</a:t>
            </a:r>
            <a:r>
              <a:rPr lang="zh-CN" altLang="en-US" sz="1600">
                <a:solidFill>
                  <a:schemeClr val="accent5">
                    <a:lumMod val="75000"/>
                  </a:schemeClr>
                </a:solidFill>
                <a:latin typeface="微软雅黑" pitchFamily="34" charset="-122"/>
                <a:ea typeface="微软雅黑" pitchFamily="34" charset="-122"/>
              </a:rPr>
              <a:t>下发布的，但已编译的二进制文件是免费的，可用于任何用途</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en-US" altLang="zh-CN" sz="1600" smtClean="0">
                <a:solidFill>
                  <a:schemeClr val="accent5">
                    <a:lumMod val="75000"/>
                  </a:schemeClr>
                </a:solidFill>
                <a:latin typeface="微软雅黑" pitchFamily="34" charset="-122"/>
                <a:ea typeface="微软雅黑" pitchFamily="34" charset="-122"/>
              </a:rPr>
              <a:t>VSCode</a:t>
            </a:r>
            <a:r>
              <a:rPr lang="zh-CN" altLang="en-US" sz="1600" smtClean="0">
                <a:solidFill>
                  <a:schemeClr val="accent5">
                    <a:lumMod val="75000"/>
                  </a:schemeClr>
                </a:solidFill>
                <a:latin typeface="微软雅黑" pitchFamily="34" charset="-122"/>
                <a:ea typeface="微软雅黑" pitchFamily="34" charset="-122"/>
              </a:rPr>
              <a:t>社区有很多优秀的插件，从而扩展了对多种开发语言的支持。这里主要介绍下其对</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开发环境的配置（</a:t>
            </a:r>
            <a:r>
              <a:rPr lang="zh-CN" altLang="en-US" sz="1600">
                <a:solidFill>
                  <a:schemeClr val="accent5">
                    <a:lumMod val="75000"/>
                  </a:schemeClr>
                </a:solidFill>
                <a:latin typeface="微软雅黑" pitchFamily="34" charset="-122"/>
                <a:ea typeface="微软雅黑" pitchFamily="34" charset="-122"/>
              </a:rPr>
              <a:t>默认大家已经安装好</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环境</a:t>
            </a:r>
            <a:r>
              <a:rPr lang="zh-CN" altLang="en-US" sz="1600" smtClean="0">
                <a:solidFill>
                  <a:schemeClr val="accent5">
                    <a:lumMod val="75000"/>
                  </a:schemeClr>
                </a:solidFill>
                <a:latin typeface="微软雅黑" pitchFamily="34" charset="-122"/>
                <a:ea typeface="微软雅黑" pitchFamily="34" charset="-122"/>
              </a:rPr>
              <a:t>），主要有五个步骤：</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976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下面介绍几种常用的规则：</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915" y="2102257"/>
            <a:ext cx="5766914" cy="294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74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库对</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进行了实现，因此可用于</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的解析。下面代码</a:t>
            </a:r>
            <a:r>
              <a:rPr lang="zh-CN" altLang="en-US" sz="1600" smtClean="0">
                <a:solidFill>
                  <a:schemeClr val="accent5">
                    <a:lumMod val="75000"/>
                  </a:schemeClr>
                </a:solidFill>
                <a:latin typeface="微软雅黑" pitchFamily="34" charset="-122"/>
                <a:ea typeface="微软雅黑" pitchFamily="34" charset="-122"/>
              </a:rPr>
              <a:t>演示使用</a:t>
            </a:r>
            <a:r>
              <a:rPr lang="en-US" altLang="zh-CN" sz="1600">
                <a:solidFill>
                  <a:schemeClr val="accent5">
                    <a:lumMod val="75000"/>
                  </a:schemeClr>
                </a:solidFill>
                <a:latin typeface="微软雅黑" pitchFamily="34" charset="-122"/>
                <a:ea typeface="微软雅黑" pitchFamily="34" charset="-122"/>
              </a:rPr>
              <a:t>lxml</a:t>
            </a:r>
            <a:r>
              <a:rPr lang="zh-CN" altLang="en-US" sz="1600">
                <a:solidFill>
                  <a:schemeClr val="accent5">
                    <a:lumMod val="75000"/>
                  </a:schemeClr>
                </a:solidFill>
                <a:latin typeface="微软雅黑" pitchFamily="34" charset="-122"/>
                <a:ea typeface="微软雅黑" pitchFamily="34" charset="-122"/>
              </a:rPr>
              <a:t>中的</a:t>
            </a:r>
            <a:r>
              <a:rPr lang="en-US" altLang="zh-CN" sz="1600">
                <a:solidFill>
                  <a:schemeClr val="accent5">
                    <a:lumMod val="75000"/>
                  </a:schemeClr>
                </a:solidFill>
                <a:latin typeface="微软雅黑" pitchFamily="34" charset="-122"/>
                <a:ea typeface="微软雅黑" pitchFamily="34" charset="-122"/>
              </a:rPr>
              <a:t>etree.HTML</a:t>
            </a:r>
            <a:r>
              <a:rPr lang="zh-CN" altLang="en-US" sz="1600">
                <a:solidFill>
                  <a:schemeClr val="accent5">
                    <a:lumMod val="75000"/>
                  </a:schemeClr>
                </a:solidFill>
                <a:latin typeface="微软雅黑" pitchFamily="34" charset="-122"/>
                <a:ea typeface="微软雅黑" pitchFamily="34" charset="-122"/>
              </a:rPr>
              <a:t>函数将</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文本转成</a:t>
            </a: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对象，</a:t>
            </a:r>
            <a:r>
              <a:rPr lang="en-US" altLang="zh-CN" sz="1600">
                <a:solidFill>
                  <a:schemeClr val="accent5">
                    <a:lumMod val="75000"/>
                  </a:schemeClr>
                </a:solidFill>
                <a:latin typeface="微软雅黑" pitchFamily="34" charset="-122"/>
                <a:ea typeface="微软雅黑" pitchFamily="34" charset="-122"/>
              </a:rPr>
              <a:t>XPath</a:t>
            </a:r>
            <a:r>
              <a:rPr lang="zh-CN" altLang="en-US" sz="1600">
                <a:solidFill>
                  <a:schemeClr val="accent5">
                    <a:lumMod val="75000"/>
                  </a:schemeClr>
                </a:solidFill>
                <a:latin typeface="微软雅黑" pitchFamily="34" charset="-122"/>
                <a:ea typeface="微软雅黑" pitchFamily="34" charset="-122"/>
              </a:rPr>
              <a:t>对象会自动对</a:t>
            </a:r>
            <a:r>
              <a:rPr lang="en-US" altLang="zh-CN" sz="1600">
                <a:solidFill>
                  <a:schemeClr val="accent5">
                    <a:lumMod val="75000"/>
                  </a:schemeClr>
                </a:solidFill>
                <a:latin typeface="微软雅黑" pitchFamily="34" charset="-122"/>
                <a:ea typeface="微软雅黑" pitchFamily="34" charset="-122"/>
              </a:rPr>
              <a:t>HTML</a:t>
            </a:r>
            <a:r>
              <a:rPr lang="zh-CN" altLang="en-US" sz="1600">
                <a:solidFill>
                  <a:schemeClr val="accent5">
                    <a:lumMod val="75000"/>
                  </a:schemeClr>
                </a:solidFill>
                <a:latin typeface="微软雅黑" pitchFamily="34" charset="-122"/>
                <a:ea typeface="微软雅黑" pitchFamily="34" charset="-122"/>
              </a:rPr>
              <a:t>文本中没有闭合的标签进行</a:t>
            </a:r>
            <a:r>
              <a:rPr lang="zh-CN" altLang="en-US" sz="1600" smtClean="0">
                <a:solidFill>
                  <a:schemeClr val="accent5">
                    <a:lumMod val="75000"/>
                  </a:schemeClr>
                </a:solidFill>
                <a:latin typeface="微软雅黑" pitchFamily="34" charset="-122"/>
                <a:ea typeface="微软雅黑" pitchFamily="34" charset="-122"/>
              </a:rPr>
              <a:t>修正。</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0033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845233"/>
            <a:ext cx="5039072" cy="550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770" y="1477415"/>
            <a:ext cx="48577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1026"/>
                                        </p:tgtEl>
                                        <p:attrNameLst>
                                          <p:attrName>ppt_w</p:attrName>
                                        </p:attrNameLst>
                                      </p:cBhvr>
                                      <p:tavLst>
                                        <p:tav tm="0">
                                          <p:val>
                                            <p:strVal val="ppt_w"/>
                                          </p:val>
                                        </p:tav>
                                        <p:tav tm="100000">
                                          <p:val>
                                            <p:fltVal val="0"/>
                                          </p:val>
                                        </p:tav>
                                      </p:tavLst>
                                    </p:anim>
                                    <p:anim calcmode="lin" valueType="num">
                                      <p:cBhvr>
                                        <p:cTn id="14" dur="500"/>
                                        <p:tgtEl>
                                          <p:spTgt spid="1026"/>
                                        </p:tgtEl>
                                        <p:attrNameLst>
                                          <p:attrName>ppt_h</p:attrName>
                                        </p:attrNameLst>
                                      </p:cBhvr>
                                      <p:tavLst>
                                        <p:tav tm="0">
                                          <p:val>
                                            <p:strVal val="ppt_h"/>
                                          </p:val>
                                        </p:tav>
                                        <p:tav tm="100000">
                                          <p:val>
                                            <p:fltVal val="0"/>
                                          </p:val>
                                        </p:tav>
                                      </p:tavLst>
                                    </p:anim>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en-US" altLang="zh-CN" sz="1600" smtClean="0">
                <a:solidFill>
                  <a:schemeClr val="accent5">
                    <a:lumMod val="75000"/>
                  </a:schemeClr>
                </a:solidFill>
                <a:latin typeface="微软雅黑" pitchFamily="34" charset="-122"/>
                <a:ea typeface="微软雅黑" pitchFamily="34" charset="-122"/>
              </a:rPr>
              <a:t>lxml</a:t>
            </a:r>
            <a:r>
              <a:rPr lang="zh-CN" altLang="en-US" sz="1600" smtClean="0">
                <a:solidFill>
                  <a:schemeClr val="accent5">
                    <a:lumMod val="75000"/>
                  </a:schemeClr>
                </a:solidFill>
                <a:latin typeface="微软雅黑" pitchFamily="34" charset="-122"/>
                <a:ea typeface="微软雅黑" pitchFamily="34" charset="-122"/>
              </a:rPr>
              <a:t>库不仅可直接解析文本字符串，也能处理</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文本文件。</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88" y="2204864"/>
            <a:ext cx="6873825" cy="1371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接下来根据前面的</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文本解析的例子继续来演示</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节点的选取：</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869" y="2051684"/>
            <a:ext cx="6418263"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884" y="2276872"/>
            <a:ext cx="55149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83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050"/>
                                        </p:tgtEl>
                                        <p:attrNameLst>
                                          <p:attrName>ppt_w</p:attrName>
                                        </p:attrNameLst>
                                      </p:cBhvr>
                                      <p:tavLst>
                                        <p:tav tm="0">
                                          <p:val>
                                            <p:strVal val="ppt_w"/>
                                          </p:val>
                                        </p:tav>
                                        <p:tav tm="100000">
                                          <p:val>
                                            <p:fltVal val="0"/>
                                          </p:val>
                                        </p:tav>
                                      </p:tavLst>
                                    </p:anim>
                                    <p:anim calcmode="lin" valueType="num">
                                      <p:cBhvr>
                                        <p:cTn id="19" dur="500"/>
                                        <p:tgtEl>
                                          <p:spTgt spid="2050"/>
                                        </p:tgtEl>
                                        <p:attrNameLst>
                                          <p:attrName>ppt_h</p:attrName>
                                        </p:attrNameLst>
                                      </p:cBhvr>
                                      <p:tavLst>
                                        <p:tav tm="0">
                                          <p:val>
                                            <p:strVal val="ppt_h"/>
                                          </p:val>
                                        </p:tav>
                                        <p:tav tm="100000">
                                          <p:val>
                                            <p:fltVal val="0"/>
                                          </p:val>
                                        </p:tav>
                                      </p:tavLst>
                                    </p:anim>
                                    <p:animEffect transition="out" filter="fad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51"/>
                                        </p:tgtEl>
                                        <p:attrNameLst>
                                          <p:attrName>style.visibility</p:attrName>
                                        </p:attrNameLst>
                                      </p:cBhvr>
                                      <p:to>
                                        <p:strVal val="visible"/>
                                      </p:to>
                                    </p:set>
                                    <p:anim calcmode="lin" valueType="num">
                                      <p:cBhvr>
                                        <p:cTn id="26" dur="500" fill="hold"/>
                                        <p:tgtEl>
                                          <p:spTgt spid="2051"/>
                                        </p:tgtEl>
                                        <p:attrNameLst>
                                          <p:attrName>ppt_w</p:attrName>
                                        </p:attrNameLst>
                                      </p:cBhvr>
                                      <p:tavLst>
                                        <p:tav tm="0">
                                          <p:val>
                                            <p:fltVal val="0"/>
                                          </p:val>
                                        </p:tav>
                                        <p:tav tm="100000">
                                          <p:val>
                                            <p:strVal val="#ppt_w"/>
                                          </p:val>
                                        </p:tav>
                                      </p:tavLst>
                                    </p:anim>
                                    <p:anim calcmode="lin" valueType="num">
                                      <p:cBhvr>
                                        <p:cTn id="27" dur="500" fill="hold"/>
                                        <p:tgtEl>
                                          <p:spTgt spid="2051"/>
                                        </p:tgtEl>
                                        <p:attrNameLst>
                                          <p:attrName>ppt_h</p:attrName>
                                        </p:attrNameLst>
                                      </p:cBhvr>
                                      <p:tavLst>
                                        <p:tav tm="0">
                                          <p:val>
                                            <p:fltVal val="0"/>
                                          </p:val>
                                        </p:tav>
                                        <p:tav tm="100000">
                                          <p:val>
                                            <p:strVal val="#ppt_h"/>
                                          </p:val>
                                        </p:tav>
                                      </p:tavLst>
                                    </p:anim>
                                    <p:animEffect transition="in" filter="fade">
                                      <p:cBhvr>
                                        <p:cTn id="2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388" y="1700808"/>
            <a:ext cx="446722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916832"/>
            <a:ext cx="54483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93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074"/>
                                        </p:tgtEl>
                                        <p:attrNameLst>
                                          <p:attrName>ppt_w</p:attrName>
                                        </p:attrNameLst>
                                      </p:cBhvr>
                                      <p:tavLst>
                                        <p:tav tm="0">
                                          <p:val>
                                            <p:strVal val="ppt_w"/>
                                          </p:val>
                                        </p:tav>
                                        <p:tav tm="100000">
                                          <p:val>
                                            <p:fltVal val="0"/>
                                          </p:val>
                                        </p:tav>
                                      </p:tavLst>
                                    </p:anim>
                                    <p:anim calcmode="lin" valueType="num">
                                      <p:cBhvr>
                                        <p:cTn id="14" dur="500"/>
                                        <p:tgtEl>
                                          <p:spTgt spid="3074"/>
                                        </p:tgtEl>
                                        <p:attrNameLst>
                                          <p:attrName>ppt_h</p:attrName>
                                        </p:attrNameLst>
                                      </p:cBhvr>
                                      <p:tavLst>
                                        <p:tav tm="0">
                                          <p:val>
                                            <p:strVal val="ppt_h"/>
                                          </p:val>
                                        </p:tav>
                                        <p:tav tm="100000">
                                          <p:val>
                                            <p:fltVal val="0"/>
                                          </p:val>
                                        </p:tav>
                                      </p:tavLst>
                                    </p:anim>
                                    <p:animEffect transition="out" filter="fade">
                                      <p:cBhvr>
                                        <p:cTn id="15" dur="500"/>
                                        <p:tgtEl>
                                          <p:spTgt spid="3074"/>
                                        </p:tgtEl>
                                      </p:cBhvr>
                                    </p:animEffect>
                                    <p:set>
                                      <p:cBhvr>
                                        <p:cTn id="16" dur="1" fill="hold">
                                          <p:stCondLst>
                                            <p:cond delay="499"/>
                                          </p:stCondLst>
                                        </p:cTn>
                                        <p:tgtEl>
                                          <p:spTgt spid="30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5"/>
                                        </p:tgtEl>
                                        <p:attrNameLst>
                                          <p:attrName>style.visibility</p:attrName>
                                        </p:attrNameLst>
                                      </p:cBhvr>
                                      <p:to>
                                        <p:strVal val="visible"/>
                                      </p:to>
                                    </p:set>
                                    <p:anim calcmode="lin" valueType="num">
                                      <p:cBhvr>
                                        <p:cTn id="21" dur="500" fill="hold"/>
                                        <p:tgtEl>
                                          <p:spTgt spid="3075"/>
                                        </p:tgtEl>
                                        <p:attrNameLst>
                                          <p:attrName>ppt_w</p:attrName>
                                        </p:attrNameLst>
                                      </p:cBhvr>
                                      <p:tavLst>
                                        <p:tav tm="0">
                                          <p:val>
                                            <p:fltVal val="0"/>
                                          </p:val>
                                        </p:tav>
                                        <p:tav tm="100000">
                                          <p:val>
                                            <p:strVal val="#ppt_w"/>
                                          </p:val>
                                        </p:tav>
                                      </p:tavLst>
                                    </p:anim>
                                    <p:anim calcmode="lin" valueType="num">
                                      <p:cBhvr>
                                        <p:cTn id="22" dur="500" fill="hold"/>
                                        <p:tgtEl>
                                          <p:spTgt spid="3075"/>
                                        </p:tgtEl>
                                        <p:attrNameLst>
                                          <p:attrName>ppt_h</p:attrName>
                                        </p:attrNameLst>
                                      </p:cBhvr>
                                      <p:tavLst>
                                        <p:tav tm="0">
                                          <p:val>
                                            <p:fltVal val="0"/>
                                          </p:val>
                                        </p:tav>
                                        <p:tav tm="100000">
                                          <p:val>
                                            <p:strVal val="#ppt_h"/>
                                          </p:val>
                                        </p:tav>
                                      </p:tavLst>
                                    </p:anim>
                                    <p:animEffect transition="in" filter="fade">
                                      <p:cBhvr>
                                        <p:cTn id="2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322197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XPath</a:t>
            </a:r>
            <a:r>
              <a:rPr lang="zh-CN" altLang="en-US" b="1" smtClean="0">
                <a:solidFill>
                  <a:schemeClr val="accent5">
                    <a:lumMod val="50000"/>
                  </a:schemeClr>
                </a:solidFill>
                <a:latin typeface="微软雅黑" pitchFamily="34" charset="-122"/>
                <a:ea typeface="微软雅黑" pitchFamily="34" charset="-122"/>
              </a:rPr>
              <a:t>解析库的使用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对于组合条件的匹配，</a:t>
            </a:r>
            <a:r>
              <a:rPr lang="en-US" altLang="zh-CN" sz="1600" smtClean="0">
                <a:solidFill>
                  <a:schemeClr val="accent5">
                    <a:lumMod val="75000"/>
                  </a:schemeClr>
                </a:solidFill>
                <a:latin typeface="微软雅黑" pitchFamily="34" charset="-122"/>
                <a:ea typeface="微软雅黑" pitchFamily="34" charset="-122"/>
              </a:rPr>
              <a:t>XPath</a:t>
            </a:r>
            <a:r>
              <a:rPr lang="zh-CN" altLang="en-US" sz="1600" smtClean="0">
                <a:solidFill>
                  <a:schemeClr val="accent5">
                    <a:lumMod val="75000"/>
                  </a:schemeClr>
                </a:solidFill>
                <a:latin typeface="微软雅黑" pitchFamily="34" charset="-122"/>
                <a:ea typeface="微软雅黑" pitchFamily="34" charset="-122"/>
              </a:rPr>
              <a:t>提供的运算符有：</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24" y="908720"/>
            <a:ext cx="5266041" cy="5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6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如果熟悉</a:t>
            </a:r>
            <a:r>
              <a:rPr lang="en-US" altLang="zh-CN" sz="1600" smtClean="0">
                <a:solidFill>
                  <a:schemeClr val="accent5">
                    <a:lumMod val="75000"/>
                  </a:schemeClr>
                </a:solidFill>
                <a:latin typeface="微软雅黑" pitchFamily="34" charset="-122"/>
                <a:ea typeface="微软雅黑" pitchFamily="34" charset="-122"/>
              </a:rPr>
              <a:t>JQuery</a:t>
            </a:r>
            <a:r>
              <a:rPr lang="zh-CN" altLang="en-US" sz="1600" smtClean="0">
                <a:solidFill>
                  <a:schemeClr val="accent5">
                    <a:lumMod val="75000"/>
                  </a:schemeClr>
                </a:solidFill>
                <a:latin typeface="微软雅黑" pitchFamily="34" charset="-122"/>
                <a:ea typeface="微软雅黑" pitchFamily="34" charset="-122"/>
              </a:rPr>
              <a:t>，那对</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选择器就不会陌生。</a:t>
            </a:r>
            <a:r>
              <a:rPr lang="en-US" altLang="zh-CN" sz="1600" smtClean="0">
                <a:solidFill>
                  <a:schemeClr val="accent5">
                    <a:lumMod val="75000"/>
                  </a:schemeClr>
                </a:solidFill>
                <a:latin typeface="微软雅黑" pitchFamily="34" charset="-122"/>
                <a:ea typeface="微软雅黑" pitchFamily="34" charset="-122"/>
              </a:rPr>
              <a:t>Python</a:t>
            </a:r>
            <a:r>
              <a:rPr lang="zh-CN" altLang="en-US" sz="1600" smtClean="0">
                <a:solidFill>
                  <a:schemeClr val="accent5">
                    <a:lumMod val="75000"/>
                  </a:schemeClr>
                </a:solidFill>
                <a:latin typeface="微软雅黑" pitchFamily="34" charset="-122"/>
                <a:ea typeface="微软雅黑" pitchFamily="34" charset="-122"/>
              </a:rPr>
              <a:t>库</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实现了类似的</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选择器的功能，通过字符串、</a:t>
            </a:r>
            <a:r>
              <a:rPr lang="en-US" altLang="zh-CN" sz="1600" smtClean="0">
                <a:solidFill>
                  <a:schemeClr val="accent5">
                    <a:lumMod val="75000"/>
                  </a:schemeClr>
                </a:solidFill>
                <a:latin typeface="微软雅黑" pitchFamily="34" charset="-122"/>
                <a:ea typeface="微软雅黑" pitchFamily="34" charset="-122"/>
              </a:rPr>
              <a:t>URL</a:t>
            </a:r>
            <a:r>
              <a:rPr lang="zh-CN" altLang="en-US" sz="1600" smtClean="0">
                <a:solidFill>
                  <a:schemeClr val="accent5">
                    <a:lumMod val="75000"/>
                  </a:schemeClr>
                </a:solidFill>
                <a:latin typeface="微软雅黑" pitchFamily="34" charset="-122"/>
                <a:ea typeface="微软雅黑" pitchFamily="34" charset="-122"/>
              </a:rPr>
              <a:t>、</a:t>
            </a:r>
            <a:r>
              <a:rPr lang="en-US" altLang="zh-CN" sz="1600" smtClean="0">
                <a:solidFill>
                  <a:schemeClr val="accent5">
                    <a:lumMod val="75000"/>
                  </a:schemeClr>
                </a:solidFill>
                <a:latin typeface="微软雅黑" pitchFamily="34" charset="-122"/>
                <a:ea typeface="微软雅黑" pitchFamily="34" charset="-122"/>
              </a:rPr>
              <a:t>HTML</a:t>
            </a:r>
            <a:r>
              <a:rPr lang="zh-CN" altLang="en-US" sz="1600" smtClean="0">
                <a:solidFill>
                  <a:schemeClr val="accent5">
                    <a:lumMod val="75000"/>
                  </a:schemeClr>
                </a:solidFill>
                <a:latin typeface="微软雅黑" pitchFamily="34" charset="-122"/>
                <a:ea typeface="微软雅黑" pitchFamily="34" charset="-122"/>
              </a:rPr>
              <a:t>文件，这三种方式均可初始化一个</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a:t>
            </a:r>
            <a:endParaRPr lang="en-US" altLang="zh-CN" sz="1600" smtClean="0">
              <a:solidFill>
                <a:schemeClr val="accent5">
                  <a:lumMod val="75000"/>
                </a:schemeClr>
              </a:solidFill>
              <a:latin typeface="微软雅黑" pitchFamily="34" charset="-122"/>
              <a:ea typeface="微软雅黑" pitchFamily="34" charset="-122"/>
            </a:endParaRPr>
          </a:p>
          <a:p>
            <a:pPr indent="342900" latinLnBrk="0">
              <a:lnSpc>
                <a:spcPct val="150000"/>
              </a:lnSpc>
            </a:pPr>
            <a:r>
              <a:rPr lang="zh-CN" altLang="en-US" sz="1600" smtClean="0">
                <a:solidFill>
                  <a:schemeClr val="accent5">
                    <a:lumMod val="75000"/>
                  </a:schemeClr>
                </a:solidFill>
                <a:latin typeface="微软雅黑" pitchFamily="34" charset="-122"/>
                <a:ea typeface="微软雅黑" pitchFamily="34" charset="-122"/>
              </a:rPr>
              <a:t>根据</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对象便可构造</a:t>
            </a:r>
            <a:r>
              <a:rPr lang="en-US" altLang="zh-CN" sz="1600" smtClean="0">
                <a:solidFill>
                  <a:schemeClr val="accent5">
                    <a:lumMod val="75000"/>
                  </a:schemeClr>
                </a:solidFill>
                <a:latin typeface="微软雅黑" pitchFamily="34" charset="-122"/>
                <a:ea typeface="微软雅黑" pitchFamily="34" charset="-122"/>
              </a:rPr>
              <a:t>CSS</a:t>
            </a:r>
            <a:r>
              <a:rPr lang="zh-CN" altLang="en-US" sz="1600" smtClean="0">
                <a:solidFill>
                  <a:schemeClr val="accent5">
                    <a:lumMod val="75000"/>
                  </a:schemeClr>
                </a:solidFill>
                <a:latin typeface="微软雅黑" pitchFamily="34" charset="-122"/>
                <a:ea typeface="微软雅黑" pitchFamily="34" charset="-122"/>
              </a:rPr>
              <a:t>选择器。一个</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对象所有与节点查找相关的方法均返回</a:t>
            </a:r>
            <a:r>
              <a:rPr lang="en-US" altLang="zh-CN" sz="1600" smtClean="0">
                <a:solidFill>
                  <a:schemeClr val="accent5">
                    <a:lumMod val="75000"/>
                  </a:schemeClr>
                </a:solidFill>
                <a:latin typeface="微软雅黑" pitchFamily="34" charset="-122"/>
                <a:ea typeface="微软雅黑" pitchFamily="34" charset="-122"/>
              </a:rPr>
              <a:t>PyQuery</a:t>
            </a:r>
            <a:r>
              <a:rPr lang="zh-CN" altLang="en-US" sz="1600" smtClean="0">
                <a:solidFill>
                  <a:schemeClr val="accent5">
                    <a:lumMod val="75000"/>
                  </a:schemeClr>
                </a:solidFill>
                <a:latin typeface="微软雅黑" pitchFamily="34" charset="-122"/>
                <a:ea typeface="微软雅黑" pitchFamily="34" charset="-122"/>
              </a:rPr>
              <a:t>对象自身，形成链式调用。</a:t>
            </a:r>
            <a:endParaRPr lang="en-US" altLang="zh-CN" sz="1600" smtClean="0">
              <a:solidFill>
                <a:schemeClr val="accent5">
                  <a:lumMod val="75000"/>
                </a:scheme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975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15" y="1772816"/>
            <a:ext cx="7808913"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5122"/>
                                        </p:tgtEl>
                                        <p:attrNameLst>
                                          <p:attrName>ppt_w</p:attrName>
                                        </p:attrNameLst>
                                      </p:cBhvr>
                                      <p:tavLst>
                                        <p:tav tm="0">
                                          <p:val>
                                            <p:strVal val="ppt_w"/>
                                          </p:val>
                                        </p:tav>
                                        <p:tav tm="100000">
                                          <p:val>
                                            <p:fltVal val="0"/>
                                          </p:val>
                                        </p:tav>
                                      </p:tavLst>
                                    </p:anim>
                                    <p:anim calcmode="lin" valueType="num">
                                      <p:cBhvr>
                                        <p:cTn id="19" dur="500"/>
                                        <p:tgtEl>
                                          <p:spTgt spid="5122"/>
                                        </p:tgtEl>
                                        <p:attrNameLst>
                                          <p:attrName>ppt_h</p:attrName>
                                        </p:attrNameLst>
                                      </p:cBhvr>
                                      <p:tavLst>
                                        <p:tav tm="0">
                                          <p:val>
                                            <p:strVal val="ppt_h"/>
                                          </p:val>
                                        </p:tav>
                                        <p:tav tm="100000">
                                          <p:val>
                                            <p:fltVal val="0"/>
                                          </p:val>
                                        </p:tav>
                                      </p:tavLst>
                                    </p:anim>
                                    <p:animEffect transition="out" filter="fade">
                                      <p:cBhvr>
                                        <p:cTn id="20" dur="500"/>
                                        <p:tgtEl>
                                          <p:spTgt spid="5122"/>
                                        </p:tgtEl>
                                      </p:cBhvr>
                                    </p:animEffect>
                                    <p:set>
                                      <p:cBhvr>
                                        <p:cTn id="21" dur="1" fill="hold">
                                          <p:stCondLst>
                                            <p:cond delay="499"/>
                                          </p:stCondLst>
                                        </p:cTn>
                                        <p:tgtEl>
                                          <p:spTgt spid="5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470898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CSS</a:t>
            </a:r>
            <a:r>
              <a:rPr lang="zh-CN" altLang="en-US" b="1">
                <a:solidFill>
                  <a:schemeClr val="accent5">
                    <a:lumMod val="50000"/>
                  </a:schemeClr>
                </a:solidFill>
                <a:latin typeface="微软雅黑" pitchFamily="34" charset="-122"/>
                <a:ea typeface="微软雅黑" pitchFamily="34" charset="-122"/>
              </a:rPr>
              <a:t>选择器之</a:t>
            </a:r>
            <a:r>
              <a:rPr lang="en-US" altLang="zh-CN" b="1">
                <a:solidFill>
                  <a:schemeClr val="accent5">
                    <a:lumMod val="50000"/>
                  </a:schemeClr>
                </a:solidFill>
                <a:latin typeface="微软雅黑" pitchFamily="34" charset="-122"/>
                <a:ea typeface="微软雅黑" pitchFamily="34" charset="-122"/>
              </a:rPr>
              <a:t>pyquery</a:t>
            </a:r>
            <a:r>
              <a:rPr lang="zh-CN" altLang="en-US" b="1">
                <a:solidFill>
                  <a:schemeClr val="accent5">
                    <a:lumMod val="50000"/>
                  </a:schemeClr>
                </a:solidFill>
                <a:latin typeface="微软雅黑" pitchFamily="34" charset="-122"/>
                <a:ea typeface="微软雅黑" pitchFamily="34" charset="-122"/>
              </a:rPr>
              <a:t>库的</a:t>
            </a:r>
            <a:r>
              <a:rPr lang="zh-CN" altLang="en-US" b="1" smtClean="0">
                <a:solidFill>
                  <a:schemeClr val="accent5">
                    <a:lumMod val="50000"/>
                  </a:schemeClr>
                </a:solidFill>
                <a:latin typeface="微软雅黑" pitchFamily="34" charset="-122"/>
                <a:ea typeface="微软雅黑" pitchFamily="34" charset="-122"/>
              </a:rPr>
              <a:t>使用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示例</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此外，</a:t>
            </a:r>
            <a:r>
              <a:rPr lang="en-US" altLang="zh-CN" sz="1600" smtClean="0">
                <a:solidFill>
                  <a:srgbClr val="4BACC6">
                    <a:lumMod val="75000"/>
                  </a:srgbClr>
                </a:solidFill>
                <a:latin typeface="微软雅黑" pitchFamily="34" charset="-122"/>
                <a:ea typeface="微软雅黑" pitchFamily="34" charset="-122"/>
              </a:rPr>
              <a:t>pyquery</a:t>
            </a:r>
            <a:r>
              <a:rPr lang="zh-CN" altLang="en-US" sz="1600" smtClean="0">
                <a:solidFill>
                  <a:srgbClr val="4BACC6">
                    <a:lumMod val="75000"/>
                  </a:srgbClr>
                </a:solidFill>
                <a:latin typeface="微软雅黑" pitchFamily="34" charset="-122"/>
                <a:ea typeface="微软雅黑" pitchFamily="34" charset="-122"/>
              </a:rPr>
              <a:t>还提供了一些伪类选择器，如：</a:t>
            </a:r>
            <a:r>
              <a:rPr lang="en-US" altLang="zh-CN" sz="1600" smtClean="0">
                <a:solidFill>
                  <a:srgbClr val="4BACC6">
                    <a:lumMod val="75000"/>
                  </a:srgbClr>
                </a:solidFill>
                <a:latin typeface="微软雅黑" pitchFamily="34" charset="-122"/>
                <a:ea typeface="微软雅黑" pitchFamily="34" charset="-122"/>
              </a:rPr>
              <a:t>li:first-child—</a:t>
            </a:r>
            <a:r>
              <a:rPr lang="zh-CN" altLang="en-US" sz="1600" smtClean="0">
                <a:solidFill>
                  <a:srgbClr val="4BACC6">
                    <a:lumMod val="75000"/>
                  </a:srgbClr>
                </a:solidFill>
                <a:latin typeface="微软雅黑" pitchFamily="34" charset="-122"/>
                <a:ea typeface="微软雅黑" pitchFamily="34" charset="-122"/>
              </a:rPr>
              <a:t>第一个</a:t>
            </a:r>
            <a:r>
              <a:rPr lang="en-US" altLang="zh-CN" sz="1600" smtClean="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a:solidFill>
                  <a:srgbClr val="4BACC6">
                    <a:lumMod val="75000"/>
                  </a:srgbClr>
                </a:solidFill>
                <a:latin typeface="微软雅黑" pitchFamily="34" charset="-122"/>
                <a:ea typeface="微软雅黑" pitchFamily="34" charset="-122"/>
              </a:rPr>
              <a:t>li:last-child—</a:t>
            </a:r>
            <a:r>
              <a:rPr lang="zh-CN" altLang="en-US" sz="1600">
                <a:solidFill>
                  <a:srgbClr val="4BACC6">
                    <a:lumMod val="75000"/>
                  </a:srgbClr>
                </a:solidFill>
                <a:latin typeface="微软雅黑" pitchFamily="34" charset="-122"/>
                <a:ea typeface="微软雅黑" pitchFamily="34" charset="-122"/>
              </a:rPr>
              <a:t>最后一个</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li:nth-child(2</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第二个</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li:gt(2</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第三个</a:t>
            </a:r>
            <a:r>
              <a:rPr lang="en-US" altLang="zh-CN" sz="1600">
                <a:solidFill>
                  <a:srgbClr val="4BACC6">
                    <a:lumMod val="75000"/>
                  </a:srgbClr>
                </a:solidFill>
                <a:latin typeface="微软雅黑" pitchFamily="34" charset="-122"/>
                <a:ea typeface="微软雅黑" pitchFamily="34" charset="-122"/>
              </a:rPr>
              <a:t>li</a:t>
            </a:r>
            <a:r>
              <a:rPr lang="zh-CN" altLang="en-US" sz="1600">
                <a:solidFill>
                  <a:srgbClr val="4BACC6">
                    <a:lumMod val="75000"/>
                  </a:srgbClr>
                </a:solidFill>
                <a:latin typeface="微软雅黑" pitchFamily="34" charset="-122"/>
                <a:ea typeface="微软雅黑" pitchFamily="34" charset="-122"/>
              </a:rPr>
              <a:t>节点之后的兄弟</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li:nth-child(2n</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偶数位置的</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a:t>
            </a:r>
            <a:r>
              <a:rPr lang="en-US" altLang="zh-CN" sz="1600" smtClean="0">
                <a:solidFill>
                  <a:srgbClr val="4BACC6">
                    <a:lumMod val="75000"/>
                  </a:srgbClr>
                </a:solidFill>
                <a:latin typeface="微软雅黑" pitchFamily="34" charset="-122"/>
                <a:ea typeface="微软雅黑" pitchFamily="34" charset="-122"/>
              </a:rPr>
              <a:t>li:contains(second</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包含</a:t>
            </a:r>
            <a:r>
              <a:rPr lang="en-US" altLang="zh-CN" sz="1600">
                <a:solidFill>
                  <a:srgbClr val="4BACC6">
                    <a:lumMod val="75000"/>
                  </a:srgbClr>
                </a:solidFill>
                <a:latin typeface="微软雅黑" pitchFamily="34" charset="-122"/>
                <a:ea typeface="微软雅黑" pitchFamily="34" charset="-122"/>
              </a:rPr>
              <a:t>second</a:t>
            </a:r>
            <a:r>
              <a:rPr lang="zh-CN" altLang="en-US" sz="1600">
                <a:solidFill>
                  <a:srgbClr val="4BACC6">
                    <a:lumMod val="75000"/>
                  </a:srgbClr>
                </a:solidFill>
                <a:latin typeface="微软雅黑" pitchFamily="34" charset="-122"/>
                <a:ea typeface="微软雅黑" pitchFamily="34" charset="-122"/>
              </a:rPr>
              <a:t>文本的</a:t>
            </a:r>
            <a:r>
              <a:rPr lang="en-US" altLang="zh-CN" sz="1600">
                <a:solidFill>
                  <a:srgbClr val="4BACC6">
                    <a:lumMod val="75000"/>
                  </a:srgbClr>
                </a:solidFill>
                <a:latin typeface="微软雅黑" pitchFamily="34" charset="-122"/>
                <a:ea typeface="微软雅黑" pitchFamily="34" charset="-122"/>
              </a:rPr>
              <a:t>li</a:t>
            </a:r>
            <a:r>
              <a:rPr lang="zh-CN" altLang="en-US" sz="1600" smtClean="0">
                <a:solidFill>
                  <a:srgbClr val="4BACC6">
                    <a:lumMod val="75000"/>
                  </a:srgbClr>
                </a:solidFill>
                <a:latin typeface="微软雅黑" pitchFamily="34" charset="-122"/>
                <a:ea typeface="微软雅黑" pitchFamily="34" charset="-122"/>
              </a:rPr>
              <a:t>节点等。</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609" y="2029966"/>
            <a:ext cx="38195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5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 calcmode="lin" valueType="num">
                                      <p:cBhvr>
                                        <p:cTn id="12" dur="500" fill="hold"/>
                                        <p:tgtEl>
                                          <p:spTgt spid="5123"/>
                                        </p:tgtEl>
                                        <p:attrNameLst>
                                          <p:attrName>ppt_w</p:attrName>
                                        </p:attrNameLst>
                                      </p:cBhvr>
                                      <p:tavLst>
                                        <p:tav tm="0">
                                          <p:val>
                                            <p:fltVal val="0"/>
                                          </p:val>
                                        </p:tav>
                                        <p:tav tm="100000">
                                          <p:val>
                                            <p:strVal val="#ppt_w"/>
                                          </p:val>
                                        </p:tav>
                                      </p:tavLst>
                                    </p:anim>
                                    <p:anim calcmode="lin" valueType="num">
                                      <p:cBhvr>
                                        <p:cTn id="13" dur="500" fill="hold"/>
                                        <p:tgtEl>
                                          <p:spTgt spid="5123"/>
                                        </p:tgtEl>
                                        <p:attrNameLst>
                                          <p:attrName>ppt_h</p:attrName>
                                        </p:attrNameLst>
                                      </p:cBhvr>
                                      <p:tavLst>
                                        <p:tav tm="0">
                                          <p:val>
                                            <p:fltVal val="0"/>
                                          </p:val>
                                        </p:tav>
                                        <p:tav tm="100000">
                                          <p:val>
                                            <p:strVal val="#ppt_h"/>
                                          </p:val>
                                        </p:tav>
                                      </p:tavLst>
                                    </p:anim>
                                    <p:animEffect transition="in" filter="fade">
                                      <p:cBhvr>
                                        <p:cTn id="14" dur="500"/>
                                        <p:tgtEl>
                                          <p:spTgt spid="512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animEffect transition="in" filter="randombar(horizontal)">
                                      <p:cBhvr>
                                        <p:cTn id="19"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74100"/>
            <a:ext cx="8208912" cy="3046988"/>
          </a:xfrm>
          <a:prstGeom prst="rect">
            <a:avLst/>
          </a:prstGeom>
          <a:noFill/>
        </p:spPr>
        <p:txBody>
          <a:bodyPr wrap="square" rtlCol="0">
            <a:spAutoFit/>
          </a:bodyPr>
          <a:lstStyle/>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hlinkClick r:id="rId3"/>
              </a:rPr>
              <a:t>下载</a:t>
            </a:r>
            <a:r>
              <a:rPr lang="zh-CN" altLang="en-US" sz="1600" smtClean="0">
                <a:solidFill>
                  <a:schemeClr val="accent5">
                    <a:lumMod val="75000"/>
                  </a:schemeClr>
                </a:solidFill>
                <a:latin typeface="微软雅黑" pitchFamily="34" charset="-122"/>
                <a:ea typeface="微软雅黑" pitchFamily="34" charset="-122"/>
              </a:rPr>
              <a:t>个人电脑</a:t>
            </a:r>
            <a:r>
              <a:rPr lang="zh-CN" altLang="en-US" sz="1600">
                <a:solidFill>
                  <a:schemeClr val="accent5">
                    <a:lumMod val="75000"/>
                  </a:schemeClr>
                </a:solidFill>
                <a:latin typeface="微软雅黑" pitchFamily="34" charset="-122"/>
                <a:ea typeface="微软雅黑" pitchFamily="34" charset="-122"/>
              </a:rPr>
              <a:t>对应的</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版本并安装</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Python</a:t>
            </a:r>
            <a:r>
              <a:rPr lang="zh-CN" altLang="en-US" sz="1600">
                <a:solidFill>
                  <a:schemeClr val="accent5">
                    <a:lumMod val="75000"/>
                  </a:schemeClr>
                </a:solidFill>
                <a:latin typeface="微软雅黑" pitchFamily="34" charset="-122"/>
                <a:ea typeface="微软雅黑" pitchFamily="34" charset="-122"/>
              </a:rPr>
              <a:t>插件</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`flake8`</a:t>
            </a:r>
            <a:r>
              <a:rPr lang="zh-CN" altLang="en-US" sz="1600">
                <a:solidFill>
                  <a:schemeClr val="accent5">
                    <a:lumMod val="75000"/>
                  </a:schemeClr>
                </a:solidFill>
                <a:latin typeface="微软雅黑" pitchFamily="34" charset="-122"/>
                <a:ea typeface="微软雅黑" pitchFamily="34" charset="-122"/>
              </a:rPr>
              <a:t>： </a:t>
            </a:r>
            <a:r>
              <a:rPr lang="en-US" altLang="zh-CN" sz="1600">
                <a:solidFill>
                  <a:schemeClr val="accent5">
                    <a:lumMod val="75000"/>
                  </a:schemeClr>
                </a:solidFill>
                <a:latin typeface="微软雅黑" pitchFamily="34" charset="-122"/>
                <a:ea typeface="微软雅黑" pitchFamily="34" charset="-122"/>
              </a:rPr>
              <a:t>pip3 install flake8</a:t>
            </a:r>
            <a:r>
              <a:rPr lang="zh-CN" altLang="en-US" sz="1600">
                <a:solidFill>
                  <a:schemeClr val="accent5">
                    <a:lumMod val="75000"/>
                  </a:schemeClr>
                </a:solidFill>
                <a:latin typeface="微软雅黑" pitchFamily="34" charset="-122"/>
                <a:ea typeface="微软雅黑" pitchFamily="34" charset="-122"/>
              </a:rPr>
              <a:t>；并在</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配置文件</a:t>
            </a:r>
            <a:r>
              <a:rPr lang="en-US" altLang="zh-CN" sz="1600">
                <a:solidFill>
                  <a:schemeClr val="accent5">
                    <a:lumMod val="75000"/>
                  </a:schemeClr>
                </a:solidFill>
                <a:latin typeface="微软雅黑" pitchFamily="34" charset="-122"/>
                <a:ea typeface="微软雅黑" pitchFamily="34" charset="-122"/>
              </a:rPr>
              <a:t>`settings.json`</a:t>
            </a:r>
            <a:r>
              <a:rPr lang="zh-CN" altLang="en-US" sz="1600">
                <a:solidFill>
                  <a:schemeClr val="accent5">
                    <a:lumMod val="75000"/>
                  </a:schemeClr>
                </a:solidFill>
                <a:latin typeface="微软雅黑" pitchFamily="34" charset="-122"/>
                <a:ea typeface="微软雅黑" pitchFamily="34" charset="-122"/>
              </a:rPr>
              <a:t>中将</a:t>
            </a:r>
            <a:r>
              <a:rPr lang="en-US" altLang="zh-CN" sz="1600">
                <a:solidFill>
                  <a:schemeClr val="accent5">
                    <a:lumMod val="75000"/>
                  </a:schemeClr>
                </a:solidFill>
                <a:latin typeface="微软雅黑" pitchFamily="34" charset="-122"/>
                <a:ea typeface="微软雅黑" pitchFamily="34" charset="-122"/>
              </a:rPr>
              <a:t>`python.linting.flake8Enabled`</a:t>
            </a:r>
            <a:r>
              <a:rPr lang="zh-CN" altLang="en-US" sz="1600">
                <a:solidFill>
                  <a:schemeClr val="accent5">
                    <a:lumMod val="75000"/>
                  </a:schemeClr>
                </a:solidFill>
                <a:latin typeface="微软雅黑" pitchFamily="34" charset="-122"/>
                <a:ea typeface="微软雅黑" pitchFamily="34" charset="-122"/>
              </a:rPr>
              <a:t>设为</a:t>
            </a:r>
            <a:r>
              <a:rPr lang="en-US" altLang="zh-CN" sz="1600">
                <a:solidFill>
                  <a:schemeClr val="accent5">
                    <a:lumMod val="75000"/>
                  </a:schemeClr>
                </a:solidFill>
                <a:latin typeface="微软雅黑" pitchFamily="34" charset="-122"/>
                <a:ea typeface="微软雅黑" pitchFamily="34" charset="-122"/>
              </a:rPr>
              <a:t>`true`</a:t>
            </a: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安装</a:t>
            </a:r>
            <a:r>
              <a:rPr lang="en-US" altLang="zh-CN" sz="1600">
                <a:solidFill>
                  <a:schemeClr val="accent5">
                    <a:lumMod val="75000"/>
                  </a:schemeClr>
                </a:solidFill>
                <a:latin typeface="微软雅黑" pitchFamily="34" charset="-122"/>
                <a:ea typeface="微软雅黑" pitchFamily="34" charset="-122"/>
              </a:rPr>
              <a:t>`yapf`: pip3 install </a:t>
            </a:r>
            <a:r>
              <a:rPr lang="en-US" altLang="zh-CN" sz="1600" smtClean="0">
                <a:solidFill>
                  <a:schemeClr val="accent5">
                    <a:lumMod val="75000"/>
                  </a:schemeClr>
                </a:solidFill>
                <a:latin typeface="微软雅黑" pitchFamily="34" charset="-122"/>
                <a:ea typeface="微软雅黑" pitchFamily="34" charset="-122"/>
              </a:rPr>
              <a:t>yapf</a:t>
            </a:r>
            <a:endParaRPr lang="en-US" altLang="zh-CN" sz="160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使用</a:t>
            </a:r>
            <a:r>
              <a:rPr lang="zh-CN" altLang="en-US" sz="1600">
                <a:solidFill>
                  <a:schemeClr val="accent5">
                    <a:lumMod val="75000"/>
                  </a:schemeClr>
                </a:solidFill>
                <a:latin typeface="微软雅黑" pitchFamily="34" charset="-122"/>
                <a:ea typeface="微软雅黑" pitchFamily="34" charset="-122"/>
              </a:rPr>
              <a:t>快捷键</a:t>
            </a:r>
            <a:r>
              <a:rPr lang="en-US" altLang="zh-CN" sz="1600">
                <a:solidFill>
                  <a:schemeClr val="accent5">
                    <a:lumMod val="75000"/>
                  </a:schemeClr>
                </a:solidFill>
                <a:latin typeface="微软雅黑" pitchFamily="34" charset="-122"/>
                <a:ea typeface="微软雅黑" pitchFamily="34" charset="-122"/>
              </a:rPr>
              <a:t>`ctrl + shift + p`</a:t>
            </a:r>
            <a:r>
              <a:rPr lang="zh-CN" altLang="en-US" sz="1600">
                <a:solidFill>
                  <a:schemeClr val="accent5">
                    <a:lumMod val="75000"/>
                  </a:schemeClr>
                </a:solidFill>
                <a:latin typeface="微软雅黑" pitchFamily="34" charset="-122"/>
                <a:ea typeface="微软雅黑" pitchFamily="34" charset="-122"/>
              </a:rPr>
              <a:t>打开命令输入框，搜索</a:t>
            </a:r>
            <a:r>
              <a:rPr lang="en-US" altLang="zh-CN" sz="1600">
                <a:solidFill>
                  <a:schemeClr val="accent5">
                    <a:lumMod val="75000"/>
                  </a:schemeClr>
                </a:solidFill>
                <a:latin typeface="微软雅黑" pitchFamily="34" charset="-122"/>
                <a:ea typeface="微软雅黑" pitchFamily="34" charset="-122"/>
              </a:rPr>
              <a:t>`settings UI`</a:t>
            </a:r>
            <a:r>
              <a:rPr lang="zh-CN" altLang="en-US" sz="1600">
                <a:solidFill>
                  <a:schemeClr val="accent5">
                    <a:lumMod val="75000"/>
                  </a:schemeClr>
                </a:solidFill>
                <a:latin typeface="微软雅黑" pitchFamily="34" charset="-122"/>
                <a:ea typeface="微软雅黑" pitchFamily="34" charset="-122"/>
              </a:rPr>
              <a:t>打开</a:t>
            </a:r>
            <a:r>
              <a:rPr lang="en-US" altLang="zh-CN" sz="1600">
                <a:solidFill>
                  <a:schemeClr val="accent5">
                    <a:lumMod val="75000"/>
                  </a:schemeClr>
                </a:solidFill>
                <a:latin typeface="微软雅黑" pitchFamily="34" charset="-122"/>
                <a:ea typeface="微软雅黑" pitchFamily="34" charset="-122"/>
              </a:rPr>
              <a:t>VSCode</a:t>
            </a:r>
            <a:r>
              <a:rPr lang="zh-CN" altLang="en-US" sz="1600">
                <a:solidFill>
                  <a:schemeClr val="accent5">
                    <a:lumMod val="75000"/>
                  </a:schemeClr>
                </a:solidFill>
                <a:latin typeface="微软雅黑" pitchFamily="34" charset="-122"/>
                <a:ea typeface="微软雅黑" pitchFamily="34" charset="-122"/>
              </a:rPr>
              <a:t>配置面板，搜索</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，将</a:t>
            </a:r>
            <a:r>
              <a:rPr lang="en-US" altLang="zh-CN" sz="1600">
                <a:solidFill>
                  <a:schemeClr val="accent5">
                    <a:lumMod val="75000"/>
                  </a:schemeClr>
                </a:solidFill>
                <a:latin typeface="微软雅黑" pitchFamily="34" charset="-122"/>
                <a:ea typeface="微软雅黑" pitchFamily="34" charset="-122"/>
              </a:rPr>
              <a:t>`text editor`</a:t>
            </a:r>
            <a:r>
              <a:rPr lang="zh-CN" altLang="en-US" sz="1600">
                <a:solidFill>
                  <a:schemeClr val="accent5">
                    <a:lumMod val="75000"/>
                  </a:schemeClr>
                </a:solidFill>
                <a:latin typeface="微软雅黑" pitchFamily="34" charset="-122"/>
                <a:ea typeface="微软雅黑" pitchFamily="34" charset="-122"/>
              </a:rPr>
              <a:t>项目下的</a:t>
            </a:r>
            <a:r>
              <a:rPr lang="en-US" altLang="zh-CN" sz="1600">
                <a:solidFill>
                  <a:schemeClr val="accent5">
                    <a:lumMod val="75000"/>
                  </a:schemeClr>
                </a:solidFill>
                <a:latin typeface="微软雅黑" pitchFamily="34" charset="-122"/>
                <a:ea typeface="微软雅黑" pitchFamily="34" charset="-122"/>
              </a:rPr>
              <a:t>`Tab Size`</a:t>
            </a:r>
            <a:r>
              <a:rPr lang="zh-CN" altLang="en-US" sz="160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4</a:t>
            </a:r>
            <a:r>
              <a:rPr lang="zh-CN" altLang="en-US" sz="1600" smtClean="0">
                <a:solidFill>
                  <a:schemeClr val="accent5">
                    <a:lumMod val="75000"/>
                  </a:schemeClr>
                </a:solidFill>
                <a:latin typeface="微软雅黑" pitchFamily="34" charset="-122"/>
                <a:ea typeface="微软雅黑" pitchFamily="34" charset="-122"/>
              </a:rPr>
              <a:t>；搜索</a:t>
            </a:r>
            <a:r>
              <a:rPr lang="en-US" altLang="zh-CN" sz="1600" smtClean="0">
                <a:solidFill>
                  <a:schemeClr val="accent5">
                    <a:lumMod val="75000"/>
                  </a:schemeClr>
                </a:solidFill>
                <a:latin typeface="微软雅黑" pitchFamily="34" charset="-122"/>
                <a:ea typeface="微软雅黑" pitchFamily="34" charset="-122"/>
              </a:rPr>
              <a:t>`python formatting`</a:t>
            </a:r>
            <a:r>
              <a:rPr lang="zh-CN" altLang="en-US" sz="1600" smtClean="0">
                <a:solidFill>
                  <a:schemeClr val="accent5">
                    <a:lumMod val="75000"/>
                  </a:schemeClr>
                </a:solidFill>
                <a:latin typeface="微软雅黑" pitchFamily="34" charset="-122"/>
                <a:ea typeface="微软雅黑" pitchFamily="34" charset="-122"/>
              </a:rPr>
              <a:t>，将</a:t>
            </a:r>
            <a:r>
              <a:rPr lang="en-US" altLang="zh-CN" sz="1600" smtClean="0">
                <a:solidFill>
                  <a:schemeClr val="accent5">
                    <a:lumMod val="75000"/>
                  </a:schemeClr>
                </a:solidFill>
                <a:latin typeface="微软雅黑" pitchFamily="34" charset="-122"/>
                <a:ea typeface="微软雅黑" pitchFamily="34" charset="-122"/>
              </a:rPr>
              <a:t>`Python &gt;formatting: Provider`</a:t>
            </a:r>
            <a:r>
              <a:rPr lang="zh-CN" altLang="en-US" sz="1600" smtClean="0">
                <a:solidFill>
                  <a:schemeClr val="accent5">
                    <a:lumMod val="75000"/>
                  </a:schemeClr>
                </a:solidFill>
                <a:latin typeface="微软雅黑" pitchFamily="34" charset="-122"/>
                <a:ea typeface="微软雅黑" pitchFamily="34" charset="-122"/>
              </a:rPr>
              <a:t>设为</a:t>
            </a:r>
            <a:r>
              <a:rPr lang="en-US" altLang="zh-CN" sz="1600" smtClean="0">
                <a:solidFill>
                  <a:schemeClr val="accent5">
                    <a:lumMod val="75000"/>
                  </a:schemeClr>
                </a:solidFill>
                <a:latin typeface="微软雅黑" pitchFamily="34" charset="-122"/>
                <a:ea typeface="微软雅黑" pitchFamily="34" charset="-122"/>
              </a:rPr>
              <a:t>`yapf`</a:t>
            </a:r>
          </a:p>
        </p:txBody>
      </p:sp>
    </p:spTree>
    <p:extLst>
      <p:ext uri="{BB962C8B-B14F-4D97-AF65-F5344CB8AC3E}">
        <p14:creationId xmlns:p14="http://schemas.microsoft.com/office/powerpoint/2010/main" val="7488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HTML</a:t>
            </a:r>
            <a:r>
              <a:rPr lang="zh-CN" altLang="en-US" b="1" smtClean="0">
                <a:solidFill>
                  <a:schemeClr val="accent5">
                    <a:lumMod val="50000"/>
                  </a:schemeClr>
                </a:solidFill>
                <a:latin typeface="微软雅黑" pitchFamily="34" charset="-122"/>
                <a:ea typeface="微软雅黑" pitchFamily="34" charset="-122"/>
              </a:rPr>
              <a:t>页面抓取练习</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抓取网页（</a:t>
            </a:r>
            <a:r>
              <a:rPr lang="en-US" altLang="zh-CN" sz="1600">
                <a:solidFill>
                  <a:srgbClr val="4BACC6">
                    <a:lumMod val="75000"/>
                  </a:srgbClr>
                </a:solidFill>
                <a:latin typeface="微软雅黑" pitchFamily="34" charset="-122"/>
                <a:ea typeface="微软雅黑" pitchFamily="34" charset="-122"/>
              </a:rPr>
              <a:t>https://www.cnblogs.com/downmoon/p/12448602.html</a:t>
            </a:r>
            <a:r>
              <a:rPr lang="zh-CN" altLang="en-US" sz="1600" smtClean="0">
                <a:solidFill>
                  <a:srgbClr val="4BACC6">
                    <a:lumMod val="75000"/>
                  </a:srgbClr>
                </a:solidFill>
                <a:latin typeface="微软雅黑" pitchFamily="34" charset="-122"/>
                <a:ea typeface="微软雅黑" pitchFamily="34" charset="-122"/>
              </a:rPr>
              <a:t>）中，有关</a:t>
            </a:r>
            <a:r>
              <a:rPr lang="en-US" altLang="zh-CN" sz="1600">
                <a:solidFill>
                  <a:srgbClr val="4BACC6">
                    <a:lumMod val="75000"/>
                  </a:srgbClr>
                </a:solidFill>
                <a:latin typeface="微软雅黑" pitchFamily="34" charset="-122"/>
                <a:ea typeface="微软雅黑" pitchFamily="34" charset="-122"/>
              </a:rPr>
              <a:t>《python</a:t>
            </a:r>
            <a:r>
              <a:rPr lang="zh-CN" altLang="en-US" sz="1600">
                <a:solidFill>
                  <a:srgbClr val="4BACC6">
                    <a:lumMod val="75000"/>
                  </a:srgbClr>
                </a:solidFill>
                <a:latin typeface="微软雅黑" pitchFamily="34" charset="-122"/>
                <a:ea typeface="微软雅黑" pitchFamily="34" charset="-122"/>
              </a:rPr>
              <a:t>数据分析（第</a:t>
            </a:r>
            <a:r>
              <a:rPr lang="en-US" altLang="zh-CN" sz="1600">
                <a:solidFill>
                  <a:srgbClr val="4BACC6">
                    <a:lumMod val="75000"/>
                  </a:srgbClr>
                </a:solidFill>
                <a:latin typeface="微软雅黑" pitchFamily="34" charset="-122"/>
                <a:ea typeface="微软雅黑" pitchFamily="34" charset="-122"/>
              </a:rPr>
              <a:t>2</a:t>
            </a:r>
            <a:r>
              <a:rPr lang="zh-CN" altLang="en-US" sz="1600">
                <a:solidFill>
                  <a:srgbClr val="4BACC6">
                    <a:lumMod val="75000"/>
                  </a:srgbClr>
                </a:solidFill>
                <a:latin typeface="微软雅黑" pitchFamily="34" charset="-122"/>
                <a:ea typeface="微软雅黑" pitchFamily="34" charset="-122"/>
              </a:rPr>
              <a:t>版）</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阿曼多</a:t>
            </a:r>
            <a:r>
              <a:rPr lang="en-US" altLang="zh-CN" sz="160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凡丹戈</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这本书的读书笔记信息。要求将每一章的章节主题部分抓过来。</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6137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lvl="0" latinLnBrk="0">
              <a:lnSpc>
                <a:spcPct val="200000"/>
              </a:lnSpc>
            </a:pPr>
            <a:r>
              <a:rPr lang="zh-CN" altLang="en-US" b="1" smtClean="0">
                <a:solidFill>
                  <a:srgbClr val="4BACC6">
                    <a:lumMod val="50000"/>
                  </a:srgbClr>
                </a:solidFill>
                <a:latin typeface="微软雅黑" pitchFamily="34" charset="-122"/>
                <a:ea typeface="微软雅黑" pitchFamily="34" charset="-122"/>
              </a:rPr>
              <a:t>课程</a:t>
            </a:r>
            <a:r>
              <a:rPr lang="zh-CN" altLang="en-US" b="1">
                <a:solidFill>
                  <a:srgbClr val="4BACC6">
                    <a:lumMod val="50000"/>
                  </a:srgbClr>
                </a:solidFill>
                <a:latin typeface="微软雅黑" pitchFamily="34" charset="-122"/>
                <a:ea typeface="微软雅黑" pitchFamily="34" charset="-122"/>
              </a:rPr>
              <a:t>介绍</a:t>
            </a:r>
            <a:endParaRPr lang="en-US" altLang="zh-CN" b="1">
              <a:solidFill>
                <a:srgbClr val="4BACC6">
                  <a:lumMod val="50000"/>
                </a:srgbClr>
              </a:solidFill>
              <a:latin typeface="微软雅黑" pitchFamily="34" charset="-122"/>
              <a:ea typeface="微软雅黑" pitchFamily="34" charset="-122"/>
            </a:endParaRPr>
          </a:p>
          <a:p>
            <a:pPr lvl="0" indent="403225" latinLnBrk="0">
              <a:lnSpc>
                <a:spcPct val="150000"/>
              </a:lnSpc>
            </a:pPr>
            <a:r>
              <a:rPr lang="zh-CN" altLang="en-US" sz="1600" smtClean="0">
                <a:solidFill>
                  <a:srgbClr val="4BACC6">
                    <a:lumMod val="75000"/>
                  </a:srgbClr>
                </a:solidFill>
                <a:latin typeface="微软雅黑" pitchFamily="34" charset="-122"/>
                <a:ea typeface="微软雅黑" pitchFamily="34" charset="-122"/>
              </a:rPr>
              <a:t>前面我们学习了如何从网页采集所需信息，接下去要做的便是如何存储这些数据。数据保存</a:t>
            </a:r>
            <a:r>
              <a:rPr lang="zh-CN" altLang="en-US" sz="1600">
                <a:solidFill>
                  <a:srgbClr val="4BACC6">
                    <a:lumMod val="75000"/>
                  </a:srgbClr>
                </a:solidFill>
                <a:latin typeface="微软雅黑" pitchFamily="34" charset="-122"/>
                <a:ea typeface="微软雅黑" pitchFamily="34" charset="-122"/>
              </a:rPr>
              <a:t>的</a:t>
            </a:r>
            <a:r>
              <a:rPr lang="zh-CN" altLang="en-US" sz="1600" smtClean="0">
                <a:solidFill>
                  <a:srgbClr val="4BACC6">
                    <a:lumMod val="75000"/>
                  </a:srgbClr>
                </a:solidFill>
                <a:latin typeface="微软雅黑" pitchFamily="34" charset="-122"/>
                <a:ea typeface="微软雅黑" pitchFamily="34" charset="-122"/>
              </a:rPr>
              <a:t>形式有多种，</a:t>
            </a:r>
            <a:r>
              <a:rPr lang="zh-CN" altLang="en-US" sz="1600">
                <a:solidFill>
                  <a:srgbClr val="4BACC6">
                    <a:lumMod val="75000"/>
                  </a:srgbClr>
                </a:solidFill>
                <a:latin typeface="微软雅黑" pitchFamily="34" charset="-122"/>
                <a:ea typeface="微软雅黑" pitchFamily="34" charset="-122"/>
              </a:rPr>
              <a:t>最简单</a:t>
            </a:r>
            <a:r>
              <a:rPr lang="zh-CN" altLang="en-US" sz="1600" smtClean="0">
                <a:solidFill>
                  <a:srgbClr val="4BACC6">
                    <a:lumMod val="75000"/>
                  </a:srgbClr>
                </a:solidFill>
                <a:latin typeface="微软雅黑" pitchFamily="34" charset="-122"/>
                <a:ea typeface="微软雅黑" pitchFamily="34" charset="-122"/>
              </a:rPr>
              <a:t>的是</a:t>
            </a:r>
            <a:r>
              <a:rPr lang="zh-CN" altLang="en-US" sz="1600">
                <a:solidFill>
                  <a:srgbClr val="4BACC6">
                    <a:lumMod val="75000"/>
                  </a:srgbClr>
                </a:solidFill>
                <a:latin typeface="微软雅黑" pitchFamily="34" charset="-122"/>
                <a:ea typeface="微软雅黑" pitchFamily="34" charset="-122"/>
              </a:rPr>
              <a:t>直接保存为文本文件，如</a:t>
            </a:r>
            <a:r>
              <a:rPr lang="en-US" altLang="zh-CN" sz="1600">
                <a:solidFill>
                  <a:srgbClr val="4BACC6">
                    <a:lumMod val="75000"/>
                  </a:srgbClr>
                </a:solidFill>
                <a:latin typeface="微软雅黑" pitchFamily="34" charset="-122"/>
                <a:ea typeface="微软雅黑" pitchFamily="34" charset="-122"/>
              </a:rPr>
              <a:t>TXT</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等。</a:t>
            </a:r>
            <a:r>
              <a:rPr lang="zh-CN" altLang="en-US" sz="1600" smtClean="0">
                <a:solidFill>
                  <a:srgbClr val="4BACC6">
                    <a:lumMod val="75000"/>
                  </a:srgbClr>
                </a:solidFill>
                <a:latin typeface="微软雅黑" pitchFamily="34" charset="-122"/>
                <a:ea typeface="微软雅黑" pitchFamily="34" charset="-122"/>
              </a:rPr>
              <a:t>另外还</a:t>
            </a:r>
            <a:r>
              <a:rPr lang="zh-CN" altLang="en-US" sz="1600">
                <a:solidFill>
                  <a:srgbClr val="4BACC6">
                    <a:lumMod val="75000"/>
                  </a:srgbClr>
                </a:solidFill>
                <a:latin typeface="微软雅黑" pitchFamily="34" charset="-122"/>
                <a:ea typeface="微软雅黑" pitchFamily="34" charset="-122"/>
              </a:rPr>
              <a:t>可以保存到数据库中，如关系型数据库</a:t>
            </a:r>
            <a:r>
              <a:rPr lang="en-US" altLang="zh-CN" sz="1600">
                <a:solidFill>
                  <a:srgbClr val="4BACC6">
                    <a:lumMod val="75000"/>
                  </a:srgbClr>
                </a:solidFill>
                <a:latin typeface="微软雅黑" pitchFamily="34" charset="-122"/>
                <a:ea typeface="微软雅黑" pitchFamily="34" charset="-122"/>
              </a:rPr>
              <a:t>MySQL</a:t>
            </a:r>
            <a:r>
              <a:rPr lang="zh-CN" altLang="en-US" sz="1600">
                <a:solidFill>
                  <a:srgbClr val="4BACC6">
                    <a:lumMod val="75000"/>
                  </a:srgbClr>
                </a:solidFill>
                <a:latin typeface="微软雅黑" pitchFamily="34" charset="-122"/>
                <a:ea typeface="微软雅黑" pitchFamily="34" charset="-122"/>
              </a:rPr>
              <a:t>，非关系型数据库</a:t>
            </a:r>
            <a:r>
              <a:rPr lang="en-US" altLang="zh-CN" sz="1600">
                <a:solidFill>
                  <a:srgbClr val="4BACC6">
                    <a:lumMod val="75000"/>
                  </a:srgbClr>
                </a:solidFill>
                <a:latin typeface="微软雅黑" pitchFamily="34" charset="-122"/>
                <a:ea typeface="微软雅黑" pitchFamily="34" charset="-122"/>
              </a:rPr>
              <a:t>MongoDB</a:t>
            </a:r>
            <a:r>
              <a:rPr lang="zh-CN" altLang="en-US" sz="1600">
                <a:solidFill>
                  <a:srgbClr val="4BACC6">
                    <a:lumMod val="75000"/>
                  </a:srgbClr>
                </a:solidFill>
                <a:latin typeface="微软雅黑" pitchFamily="34" charset="-122"/>
                <a:ea typeface="微软雅黑" pitchFamily="34" charset="-122"/>
              </a:rPr>
              <a:t>、</a:t>
            </a:r>
            <a:r>
              <a:rPr lang="en-US" altLang="zh-CN" sz="1600">
                <a:solidFill>
                  <a:srgbClr val="4BACC6">
                    <a:lumMod val="75000"/>
                  </a:srgbClr>
                </a:solidFill>
                <a:latin typeface="微软雅黑" pitchFamily="34" charset="-122"/>
                <a:ea typeface="微软雅黑" pitchFamily="34" charset="-122"/>
              </a:rPr>
              <a:t>Redis</a:t>
            </a:r>
            <a:r>
              <a:rPr lang="zh-CN" altLang="en-US" sz="1600" smtClean="0">
                <a:solidFill>
                  <a:srgbClr val="4BACC6">
                    <a:lumMod val="75000"/>
                  </a:srgbClr>
                </a:solidFill>
                <a:latin typeface="微软雅黑" pitchFamily="34" charset="-122"/>
                <a:ea typeface="微软雅黑" pitchFamily="34" charset="-122"/>
              </a:rPr>
              <a:t>等。</a:t>
            </a:r>
            <a:endParaRPr lang="zh-CN" altLang="en-US"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9055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zh-CN" altLang="en-US" sz="2400" smtClean="0">
                <a:solidFill>
                  <a:srgbClr val="0070C0"/>
                </a:solidFill>
                <a:latin typeface="微软雅黑" pitchFamily="34" charset="-122"/>
                <a:ea typeface="微软雅黑" pitchFamily="34" charset="-122"/>
              </a:rPr>
              <a:t>数据存储</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第五课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JSON</a:t>
            </a:r>
            <a:r>
              <a:rPr lang="zh-CN" altLang="en-US" sz="1600">
                <a:solidFill>
                  <a:schemeClr val="accent5">
                    <a:lumMod val="75000"/>
                  </a:schemeClr>
                </a:solidFill>
                <a:latin typeface="微软雅黑" pitchFamily="34" charset="-122"/>
                <a:ea typeface="微软雅黑" pitchFamily="34" charset="-122"/>
              </a:rPr>
              <a:t>文件存储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a:solidFill>
                  <a:schemeClr val="accent5">
                    <a:lumMod val="75000"/>
                  </a:schemeClr>
                </a:solidFill>
                <a:latin typeface="微软雅黑" pitchFamily="34" charset="-122"/>
                <a:ea typeface="微软雅黑" pitchFamily="34" charset="-122"/>
              </a:rPr>
              <a:t>CSV</a:t>
            </a:r>
            <a:r>
              <a:rPr lang="zh-CN" altLang="en-US" sz="1600">
                <a:solidFill>
                  <a:schemeClr val="accent5">
                    <a:lumMod val="75000"/>
                  </a:schemeClr>
                </a:solidFill>
                <a:latin typeface="微软雅黑" pitchFamily="34" charset="-122"/>
                <a:ea typeface="微软雅黑" pitchFamily="34" charset="-122"/>
              </a:rPr>
              <a:t>文件</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关系型数据库</a:t>
            </a:r>
            <a:r>
              <a:rPr lang="en-US" altLang="zh-CN" sz="1600">
                <a:solidFill>
                  <a:schemeClr val="accent5">
                    <a:lumMod val="75000"/>
                  </a:schemeClr>
                </a:solidFill>
                <a:latin typeface="微软雅黑" pitchFamily="34" charset="-122"/>
                <a:ea typeface="微软雅黑" pitchFamily="34" charset="-122"/>
              </a:rPr>
              <a:t>MySQL</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非关系数据库</a:t>
            </a:r>
            <a:r>
              <a:rPr lang="en-US" altLang="zh-CN" sz="1600" smtClean="0">
                <a:solidFill>
                  <a:schemeClr val="accent5">
                    <a:lumMod val="75000"/>
                  </a:schemeClr>
                </a:solidFill>
                <a:latin typeface="微软雅黑" pitchFamily="34" charset="-122"/>
                <a:ea typeface="微软雅黑" pitchFamily="34" charset="-122"/>
              </a:rPr>
              <a:t>MongoDB</a:t>
            </a:r>
            <a:r>
              <a:rPr lang="zh-CN" altLang="en-US" sz="1600" smtClean="0">
                <a:solidFill>
                  <a:schemeClr val="accent5">
                    <a:lumMod val="75000"/>
                  </a:schemeClr>
                </a:solidFill>
                <a:latin typeface="微软雅黑" pitchFamily="34" charset="-122"/>
                <a:ea typeface="微软雅黑" pitchFamily="34" charset="-122"/>
              </a:rPr>
              <a:t>存储</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9647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754326"/>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文件存储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，全称为</a:t>
            </a:r>
            <a:r>
              <a:rPr lang="en-US" altLang="zh-CN" sz="1600">
                <a:solidFill>
                  <a:srgbClr val="4BACC6">
                    <a:lumMod val="75000"/>
                  </a:srgbClr>
                </a:solidFill>
                <a:latin typeface="微软雅黑" pitchFamily="34" charset="-122"/>
                <a:ea typeface="微软雅黑" pitchFamily="34" charset="-122"/>
              </a:rPr>
              <a:t>JavaScript Object Notation, </a:t>
            </a:r>
            <a:r>
              <a:rPr lang="zh-CN" altLang="en-US" sz="1600">
                <a:solidFill>
                  <a:srgbClr val="4BACC6">
                    <a:lumMod val="75000"/>
                  </a:srgbClr>
                </a:solidFill>
                <a:latin typeface="微软雅黑" pitchFamily="34" charset="-122"/>
                <a:ea typeface="微软雅黑" pitchFamily="34" charset="-122"/>
              </a:rPr>
              <a:t>也就是</a:t>
            </a:r>
            <a:r>
              <a:rPr lang="en-US" altLang="zh-CN" sz="1600">
                <a:solidFill>
                  <a:srgbClr val="4BACC6">
                    <a:lumMod val="75000"/>
                  </a:srgbClr>
                </a:solidFill>
                <a:latin typeface="微软雅黑" pitchFamily="34" charset="-122"/>
                <a:ea typeface="微软雅黑" pitchFamily="34" charset="-122"/>
              </a:rPr>
              <a:t>JavaScript</a:t>
            </a:r>
            <a:r>
              <a:rPr lang="zh-CN" altLang="en-US" sz="1600">
                <a:solidFill>
                  <a:srgbClr val="4BACC6">
                    <a:lumMod val="75000"/>
                  </a:srgbClr>
                </a:solidFill>
                <a:latin typeface="微软雅黑" pitchFamily="34" charset="-122"/>
                <a:ea typeface="微软雅黑" pitchFamily="34" charset="-122"/>
              </a:rPr>
              <a:t>对象标记，它通过</a:t>
            </a:r>
            <a:r>
              <a:rPr lang="zh-CN" altLang="en-US" sz="1600" b="1">
                <a:solidFill>
                  <a:srgbClr val="4BACC6">
                    <a:lumMod val="75000"/>
                  </a:srgbClr>
                </a:solidFill>
                <a:latin typeface="微软雅黑" pitchFamily="34" charset="-122"/>
                <a:ea typeface="微软雅黑" pitchFamily="34" charset="-122"/>
              </a:rPr>
              <a:t>对象</a:t>
            </a:r>
            <a:r>
              <a:rPr lang="zh-CN" altLang="en-US" sz="1600">
                <a:solidFill>
                  <a:srgbClr val="4BACC6">
                    <a:lumMod val="75000"/>
                  </a:srgbClr>
                </a:solidFill>
                <a:latin typeface="微软雅黑" pitchFamily="34" charset="-122"/>
                <a:ea typeface="微软雅黑" pitchFamily="34" charset="-122"/>
              </a:rPr>
              <a:t>和</a:t>
            </a:r>
            <a:r>
              <a:rPr lang="zh-CN" altLang="en-US" sz="1600" b="1">
                <a:solidFill>
                  <a:srgbClr val="4BACC6">
                    <a:lumMod val="75000"/>
                  </a:srgbClr>
                </a:solidFill>
                <a:latin typeface="微软雅黑" pitchFamily="34" charset="-122"/>
                <a:ea typeface="微软雅黑" pitchFamily="34" charset="-122"/>
              </a:rPr>
              <a:t>数组</a:t>
            </a:r>
            <a:r>
              <a:rPr lang="zh-CN" altLang="en-US" sz="1600">
                <a:solidFill>
                  <a:srgbClr val="4BACC6">
                    <a:lumMod val="75000"/>
                  </a:srgbClr>
                </a:solidFill>
                <a:latin typeface="微软雅黑" pitchFamily="34" charset="-122"/>
                <a:ea typeface="微软雅黑" pitchFamily="34" charset="-122"/>
              </a:rPr>
              <a:t>的组合来表示数据</a:t>
            </a:r>
            <a:r>
              <a:rPr lang="zh-CN" altLang="en-US" sz="1600" smtClean="0">
                <a:solidFill>
                  <a:srgbClr val="4BACC6">
                    <a:lumMod val="75000"/>
                  </a:srgbClr>
                </a:solidFill>
                <a:latin typeface="微软雅黑" pitchFamily="34" charset="-122"/>
                <a:ea typeface="微软雅黑" pitchFamily="34" charset="-122"/>
              </a:rPr>
              <a:t>，这种组合可以无限嵌套。由于其构造简洁</a:t>
            </a:r>
            <a:r>
              <a:rPr lang="zh-CN" altLang="en-US"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结构化</a:t>
            </a:r>
            <a:r>
              <a:rPr lang="zh-CN" altLang="en-US" sz="1600">
                <a:solidFill>
                  <a:srgbClr val="4BACC6">
                    <a:lumMod val="75000"/>
                  </a:srgbClr>
                </a:solidFill>
                <a:latin typeface="微软雅黑" pitchFamily="34" charset="-122"/>
                <a:ea typeface="微软雅黑" pitchFamily="34" charset="-122"/>
              </a:rPr>
              <a:t>程度非常</a:t>
            </a:r>
            <a:r>
              <a:rPr lang="zh-CN" altLang="en-US" sz="1600" smtClean="0">
                <a:solidFill>
                  <a:srgbClr val="4BACC6">
                    <a:lumMod val="75000"/>
                  </a:srgbClr>
                </a:solidFill>
                <a:latin typeface="微软雅黑" pitchFamily="34" charset="-122"/>
                <a:ea typeface="微软雅黑" pitchFamily="34" charset="-122"/>
              </a:rPr>
              <a:t>高，因此成为了一种广泛使用的</a:t>
            </a:r>
            <a:r>
              <a:rPr lang="zh-CN" altLang="en-US" sz="1600">
                <a:solidFill>
                  <a:srgbClr val="4BACC6">
                    <a:lumMod val="75000"/>
                  </a:srgbClr>
                </a:solidFill>
                <a:latin typeface="微软雅黑" pitchFamily="34" charset="-122"/>
                <a:ea typeface="微软雅黑" pitchFamily="34" charset="-122"/>
              </a:rPr>
              <a:t>数据交换格式。一个</a:t>
            </a:r>
            <a:r>
              <a:rPr lang="en-US" altLang="zh-CN" sz="1600">
                <a:solidFill>
                  <a:srgbClr val="4BACC6">
                    <a:lumMod val="75000"/>
                  </a:srgbClr>
                </a:solidFill>
                <a:latin typeface="微软雅黑" pitchFamily="34" charset="-122"/>
                <a:ea typeface="微软雅黑" pitchFamily="34" charset="-122"/>
              </a:rPr>
              <a:t>JSON</a:t>
            </a:r>
            <a:r>
              <a:rPr lang="zh-CN" altLang="en-US" sz="1600">
                <a:solidFill>
                  <a:srgbClr val="4BACC6">
                    <a:lumMod val="75000"/>
                  </a:srgbClr>
                </a:solidFill>
                <a:latin typeface="微软雅黑" pitchFamily="34" charset="-122"/>
                <a:ea typeface="微软雅黑" pitchFamily="34" charset="-122"/>
              </a:rPr>
              <a:t>对象可以写为如下形式：</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2811760"/>
            <a:ext cx="22479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95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Json</a:t>
            </a:r>
            <a:r>
              <a:rPr lang="zh-CN" altLang="en-US" b="1" smtClean="0">
                <a:solidFill>
                  <a:schemeClr val="accent5">
                    <a:lumMod val="50000"/>
                  </a:schemeClr>
                </a:solidFill>
                <a:latin typeface="微软雅黑" pitchFamily="34" charset="-122"/>
                <a:ea typeface="微软雅黑" pitchFamily="34" charset="-122"/>
              </a:rPr>
              <a:t>文件存储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171" y="1916832"/>
            <a:ext cx="4329658" cy="419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56" y="2996952"/>
            <a:ext cx="4400489"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4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052"/>
                                        </p:tgtEl>
                                        <p:attrNameLst>
                                          <p:attrName>ppt_w</p:attrName>
                                        </p:attrNameLst>
                                      </p:cBhvr>
                                      <p:tavLst>
                                        <p:tav tm="0">
                                          <p:val>
                                            <p:strVal val="ppt_w"/>
                                          </p:val>
                                        </p:tav>
                                        <p:tav tm="100000">
                                          <p:val>
                                            <p:fltVal val="0"/>
                                          </p:val>
                                        </p:tav>
                                      </p:tavLst>
                                    </p:anim>
                                    <p:anim calcmode="lin" valueType="num">
                                      <p:cBhvr>
                                        <p:cTn id="19" dur="500"/>
                                        <p:tgtEl>
                                          <p:spTgt spid="2052"/>
                                        </p:tgtEl>
                                        <p:attrNameLst>
                                          <p:attrName>ppt_h</p:attrName>
                                        </p:attrNameLst>
                                      </p:cBhvr>
                                      <p:tavLst>
                                        <p:tav tm="0">
                                          <p:val>
                                            <p:strVal val="ppt_h"/>
                                          </p:val>
                                        </p:tav>
                                        <p:tav tm="100000">
                                          <p:val>
                                            <p:fltVal val="0"/>
                                          </p:val>
                                        </p:tav>
                                      </p:tavLst>
                                    </p:anim>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53"/>
                                        </p:tgtEl>
                                        <p:attrNameLst>
                                          <p:attrName>style.visibility</p:attrName>
                                        </p:attrNameLst>
                                      </p:cBhvr>
                                      <p:to>
                                        <p:strVal val="visible"/>
                                      </p:to>
                                    </p:set>
                                    <p:anim calcmode="lin" valueType="num">
                                      <p:cBhvr>
                                        <p:cTn id="26" dur="500" fill="hold"/>
                                        <p:tgtEl>
                                          <p:spTgt spid="2053"/>
                                        </p:tgtEl>
                                        <p:attrNameLst>
                                          <p:attrName>ppt_w</p:attrName>
                                        </p:attrNameLst>
                                      </p:cBhvr>
                                      <p:tavLst>
                                        <p:tav tm="0">
                                          <p:val>
                                            <p:fltVal val="0"/>
                                          </p:val>
                                        </p:tav>
                                        <p:tav tm="100000">
                                          <p:val>
                                            <p:strVal val="#ppt_w"/>
                                          </p:val>
                                        </p:tav>
                                      </p:tavLst>
                                    </p:anim>
                                    <p:anim calcmode="lin" valueType="num">
                                      <p:cBhvr>
                                        <p:cTn id="27" dur="500" fill="hold"/>
                                        <p:tgtEl>
                                          <p:spTgt spid="2053"/>
                                        </p:tgtEl>
                                        <p:attrNameLst>
                                          <p:attrName>ppt_h</p:attrName>
                                        </p:attrNameLst>
                                      </p:cBhvr>
                                      <p:tavLst>
                                        <p:tav tm="0">
                                          <p:val>
                                            <p:fltVal val="0"/>
                                          </p:val>
                                        </p:tav>
                                        <p:tav tm="100000">
                                          <p:val>
                                            <p:strVal val="#ppt_h"/>
                                          </p:val>
                                        </p:tav>
                                      </p:tavLst>
                                    </p:anim>
                                    <p:animEffect transition="in" filter="fade">
                                      <p:cBhvr>
                                        <p:cTn id="28"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492990"/>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CSV</a:t>
            </a:r>
            <a:r>
              <a:rPr lang="zh-CN" altLang="en-US" b="1" smtClean="0">
                <a:solidFill>
                  <a:schemeClr val="accent5">
                    <a:lumMod val="50000"/>
                  </a:schemeClr>
                </a:solidFill>
                <a:latin typeface="微软雅黑" pitchFamily="34" charset="-122"/>
                <a:ea typeface="微软雅黑" pitchFamily="34" charset="-122"/>
              </a:rPr>
              <a:t>文件存储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CSV</a:t>
            </a:r>
            <a:r>
              <a:rPr lang="zh-CN" altLang="en-US" sz="1600">
                <a:solidFill>
                  <a:srgbClr val="4BACC6">
                    <a:lumMod val="75000"/>
                  </a:srgbClr>
                </a:solidFill>
                <a:latin typeface="微软雅黑" pitchFamily="34" charset="-122"/>
                <a:ea typeface="微软雅黑" pitchFamily="34" charset="-122"/>
              </a:rPr>
              <a:t>，全称为</a:t>
            </a:r>
            <a:r>
              <a:rPr lang="en-US" altLang="zh-CN" sz="1600">
                <a:solidFill>
                  <a:srgbClr val="4BACC6">
                    <a:lumMod val="75000"/>
                  </a:srgbClr>
                </a:solidFill>
                <a:latin typeface="微软雅黑" pitchFamily="34" charset="-122"/>
                <a:ea typeface="微软雅黑" pitchFamily="34" charset="-122"/>
              </a:rPr>
              <a:t>Comma-Separated Values</a:t>
            </a:r>
            <a:r>
              <a:rPr lang="zh-CN" altLang="en-US" sz="1600" smtClean="0">
                <a:solidFill>
                  <a:srgbClr val="4BACC6">
                    <a:lumMod val="75000"/>
                  </a:srgbClr>
                </a:solidFill>
                <a:latin typeface="微软雅黑" pitchFamily="34" charset="-122"/>
                <a:ea typeface="微软雅黑" pitchFamily="34" charset="-122"/>
              </a:rPr>
              <a:t>，即逗号</a:t>
            </a:r>
            <a:r>
              <a:rPr lang="zh-CN" altLang="en-US" sz="1600">
                <a:solidFill>
                  <a:srgbClr val="4BACC6">
                    <a:lumMod val="75000"/>
                  </a:srgbClr>
                </a:solidFill>
                <a:latin typeface="微软雅黑" pitchFamily="34" charset="-122"/>
                <a:ea typeface="微软雅黑" pitchFamily="34" charset="-122"/>
              </a:rPr>
              <a:t>分隔</a:t>
            </a:r>
            <a:r>
              <a:rPr lang="zh-CN" altLang="en-US" sz="1600" smtClean="0">
                <a:solidFill>
                  <a:srgbClr val="4BACC6">
                    <a:lumMod val="75000"/>
                  </a:srgbClr>
                </a:solidFill>
                <a:latin typeface="微软雅黑" pitchFamily="34" charset="-122"/>
                <a:ea typeface="微软雅黑" pitchFamily="34" charset="-122"/>
              </a:rPr>
              <a:t>值，</a:t>
            </a:r>
            <a:r>
              <a:rPr lang="zh-CN" altLang="en-US" sz="1600">
                <a:solidFill>
                  <a:srgbClr val="4BACC6">
                    <a:lumMod val="75000"/>
                  </a:srgbClr>
                </a:solidFill>
                <a:latin typeface="微软雅黑" pitchFamily="34" charset="-122"/>
                <a:ea typeface="微软雅黑" pitchFamily="34" charset="-122"/>
              </a:rPr>
              <a:t>其文件以纯文本形式存储表格</a:t>
            </a:r>
            <a:r>
              <a:rPr lang="zh-CN" altLang="en-US" sz="1600" smtClean="0">
                <a:solidFill>
                  <a:srgbClr val="4BACC6">
                    <a:lumMod val="75000"/>
                  </a:srgbClr>
                </a:solidFill>
                <a:latin typeface="微软雅黑" pitchFamily="34" charset="-122"/>
                <a:ea typeface="微软雅黑" pitchFamily="34" charset="-122"/>
              </a:rPr>
              <a:t>数据，其所有</a:t>
            </a:r>
            <a:r>
              <a:rPr lang="zh-CN" altLang="en-US" sz="1600">
                <a:solidFill>
                  <a:srgbClr val="4BACC6">
                    <a:lumMod val="75000"/>
                  </a:srgbClr>
                </a:solidFill>
                <a:latin typeface="微软雅黑" pitchFamily="34" charset="-122"/>
                <a:ea typeface="微软雅黑" pitchFamily="34" charset="-122"/>
              </a:rPr>
              <a:t>的记录都有完全相同的字段序列</a:t>
            </a:r>
            <a:r>
              <a:rPr lang="zh-CN" altLang="en-US" sz="1600" smtClean="0">
                <a:solidFill>
                  <a:srgbClr val="4BACC6">
                    <a:lumMod val="75000"/>
                  </a:srgbClr>
                </a:solidFill>
                <a:latin typeface="微软雅黑" pitchFamily="34" charset="-122"/>
                <a:ea typeface="微软雅黑" pitchFamily="34" charset="-122"/>
              </a:rPr>
              <a:t>。除了逗号分隔外，它也支持其他字符或字符串作为分隔符。</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与</a:t>
            </a:r>
            <a:r>
              <a:rPr lang="en-US" altLang="zh-CN" sz="1600" smtClean="0">
                <a:solidFill>
                  <a:srgbClr val="4BACC6">
                    <a:lumMod val="75000"/>
                  </a:srgbClr>
                </a:solidFill>
                <a:latin typeface="微软雅黑" pitchFamily="34" charset="-122"/>
                <a:ea typeface="微软雅黑" pitchFamily="34" charset="-122"/>
              </a:rPr>
              <a:t>Excel</a:t>
            </a:r>
            <a:r>
              <a:rPr lang="zh-CN" altLang="en-US" sz="1600">
                <a:solidFill>
                  <a:srgbClr val="4BACC6">
                    <a:lumMod val="75000"/>
                  </a:srgbClr>
                </a:solidFill>
                <a:latin typeface="微软雅黑" pitchFamily="34" charset="-122"/>
                <a:ea typeface="微软雅黑" pitchFamily="34" charset="-122"/>
              </a:rPr>
              <a:t>表格</a:t>
            </a:r>
            <a:r>
              <a:rPr lang="zh-CN" altLang="en-US" sz="1600" smtClean="0">
                <a:solidFill>
                  <a:srgbClr val="4BACC6">
                    <a:lumMod val="75000"/>
                  </a:srgbClr>
                </a:solidFill>
                <a:latin typeface="微软雅黑" pitchFamily="34" charset="-122"/>
                <a:ea typeface="微软雅黑" pitchFamily="34" charset="-122"/>
              </a:rPr>
              <a:t>相比，它的结构更加简单清晰</a:t>
            </a:r>
            <a:r>
              <a:rPr lang="zh-CN" altLang="en-US" sz="160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轻量，不像</a:t>
            </a:r>
            <a:r>
              <a:rPr lang="en-US" altLang="zh-CN" sz="1600" smtClean="0">
                <a:solidFill>
                  <a:srgbClr val="4BACC6">
                    <a:lumMod val="75000"/>
                  </a:srgbClr>
                </a:solidFill>
                <a:latin typeface="微软雅黑" pitchFamily="34" charset="-122"/>
                <a:ea typeface="微软雅黑" pitchFamily="34" charset="-122"/>
              </a:rPr>
              <a:t>Excel</a:t>
            </a:r>
            <a:r>
              <a:rPr lang="zh-CN" altLang="en-US" sz="1600" smtClean="0">
                <a:solidFill>
                  <a:srgbClr val="4BACC6">
                    <a:lumMod val="75000"/>
                  </a:srgbClr>
                </a:solidFill>
                <a:latin typeface="微软雅黑" pitchFamily="34" charset="-122"/>
                <a:ea typeface="微软雅黑" pitchFamily="34" charset="-122"/>
              </a:rPr>
              <a:t>包含</a:t>
            </a:r>
            <a:r>
              <a:rPr lang="zh-CN" altLang="en-US" sz="1600">
                <a:solidFill>
                  <a:srgbClr val="4BACC6">
                    <a:lumMod val="75000"/>
                  </a:srgbClr>
                </a:solidFill>
                <a:latin typeface="微软雅黑" pitchFamily="34" charset="-122"/>
                <a:ea typeface="微软雅黑" pitchFamily="34" charset="-122"/>
              </a:rPr>
              <a:t>了文本、数值、公式和格式</a:t>
            </a:r>
            <a:r>
              <a:rPr lang="zh-CN" altLang="en-US" sz="1600" smtClean="0">
                <a:solidFill>
                  <a:srgbClr val="4BACC6">
                    <a:lumMod val="75000"/>
                  </a:srgbClr>
                </a:solidFill>
                <a:latin typeface="微软雅黑" pitchFamily="34" charset="-122"/>
                <a:ea typeface="微软雅黑" pitchFamily="34" charset="-122"/>
              </a:rPr>
              <a:t>等复杂内容。</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2668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646331"/>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CSV</a:t>
            </a:r>
            <a:r>
              <a:rPr lang="zh-CN" altLang="en-US" b="1" smtClean="0">
                <a:solidFill>
                  <a:schemeClr val="accent5">
                    <a:lumMod val="50000"/>
                  </a:schemeClr>
                </a:solidFill>
                <a:latin typeface="微软雅黑" pitchFamily="34" charset="-122"/>
                <a:ea typeface="微软雅黑" pitchFamily="34" charset="-122"/>
              </a:rPr>
              <a:t>文件存储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73" y="1772816"/>
            <a:ext cx="6044654" cy="442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关系型</a:t>
            </a:r>
            <a:r>
              <a:rPr lang="zh-CN" altLang="en-US" b="1">
                <a:solidFill>
                  <a:schemeClr val="accent5">
                    <a:lumMod val="50000"/>
                  </a:schemeClr>
                </a:solidFill>
                <a:latin typeface="微软雅黑" pitchFamily="34" charset="-122"/>
                <a:ea typeface="微软雅黑" pitchFamily="34" charset="-122"/>
              </a:rPr>
              <a:t>数据库</a:t>
            </a:r>
            <a:r>
              <a:rPr lang="en-US" altLang="zh-CN" b="1">
                <a:solidFill>
                  <a:schemeClr val="accent5">
                    <a:lumMod val="50000"/>
                  </a:schemeClr>
                </a:solidFill>
                <a:latin typeface="微软雅黑" pitchFamily="34" charset="-122"/>
                <a:ea typeface="微软雅黑" pitchFamily="34" charset="-122"/>
              </a:rPr>
              <a:t>MySQL</a:t>
            </a:r>
            <a:r>
              <a:rPr lang="zh-CN" altLang="en-US" b="1">
                <a:solidFill>
                  <a:schemeClr val="accent5">
                    <a:lumMod val="50000"/>
                  </a:schemeClr>
                </a:solidFill>
                <a:latin typeface="微软雅黑" pitchFamily="34" charset="-122"/>
                <a:ea typeface="微软雅黑" pitchFamily="34" charset="-122"/>
              </a:rPr>
              <a:t>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a:solidFill>
                  <a:srgbClr val="4BACC6">
                    <a:lumMod val="75000"/>
                  </a:srgbClr>
                </a:solidFill>
                <a:latin typeface="微软雅黑" pitchFamily="34" charset="-122"/>
                <a:ea typeface="微软雅黑" pitchFamily="34" charset="-122"/>
              </a:rPr>
              <a:t>在开始之前，请确保已经安装好了</a:t>
            </a:r>
            <a:r>
              <a:rPr lang="en-US" altLang="zh-CN" sz="1600">
                <a:solidFill>
                  <a:srgbClr val="4BACC6">
                    <a:lumMod val="75000"/>
                  </a:srgbClr>
                </a:solidFill>
                <a:latin typeface="微软雅黑" pitchFamily="34" charset="-122"/>
                <a:ea typeface="微软雅黑" pitchFamily="34" charset="-122"/>
              </a:rPr>
              <a:t>MySQL</a:t>
            </a:r>
            <a:r>
              <a:rPr lang="zh-CN" altLang="en-US" sz="1600" smtClean="0">
                <a:solidFill>
                  <a:srgbClr val="4BACC6">
                    <a:lumMod val="75000"/>
                  </a:srgbClr>
                </a:solidFill>
                <a:latin typeface="微软雅黑" pitchFamily="34" charset="-122"/>
                <a:ea typeface="微软雅黑" pitchFamily="34" charset="-122"/>
              </a:rPr>
              <a:t>数据库服务并</a:t>
            </a:r>
            <a:r>
              <a:rPr lang="zh-CN" altLang="en-US" sz="1600">
                <a:solidFill>
                  <a:srgbClr val="4BACC6">
                    <a:lumMod val="75000"/>
                  </a:srgbClr>
                </a:solidFill>
                <a:latin typeface="微软雅黑" pitchFamily="34" charset="-122"/>
                <a:ea typeface="微软雅黑" pitchFamily="34" charset="-122"/>
              </a:rPr>
              <a:t>保证它能正常运行</a:t>
            </a:r>
            <a:r>
              <a:rPr lang="zh-CN" altLang="en-US" sz="1600" smtClean="0">
                <a:solidFill>
                  <a:srgbClr val="4BACC6">
                    <a:lumMod val="75000"/>
                  </a:srgbClr>
                </a:solidFill>
                <a:latin typeface="微软雅黑" pitchFamily="34" charset="-122"/>
                <a:ea typeface="微软雅黑" pitchFamily="34" charset="-122"/>
              </a:rPr>
              <a:t>，同时需要</a:t>
            </a:r>
            <a:r>
              <a:rPr lang="zh-CN" altLang="en-US" sz="1600">
                <a:solidFill>
                  <a:srgbClr val="4BACC6">
                    <a:lumMod val="75000"/>
                  </a:srgbClr>
                </a:solidFill>
                <a:latin typeface="微软雅黑" pitchFamily="34" charset="-122"/>
                <a:ea typeface="微软雅黑" pitchFamily="34" charset="-122"/>
              </a:rPr>
              <a:t>安装好</a:t>
            </a:r>
            <a:r>
              <a:rPr lang="en-US" altLang="zh-CN" sz="1600">
                <a:solidFill>
                  <a:srgbClr val="4BACC6">
                    <a:lumMod val="75000"/>
                  </a:srgbClr>
                </a:solidFill>
                <a:latin typeface="微软雅黑" pitchFamily="34" charset="-122"/>
                <a:ea typeface="微软雅黑" pitchFamily="34" charset="-122"/>
              </a:rPr>
              <a:t>PyMySQL</a:t>
            </a:r>
            <a:r>
              <a:rPr lang="zh-CN" altLang="en-US" sz="1600">
                <a:solidFill>
                  <a:srgbClr val="4BACC6">
                    <a:lumMod val="75000"/>
                  </a:srgbClr>
                </a:solidFill>
                <a:latin typeface="微软雅黑" pitchFamily="34" charset="-122"/>
                <a:ea typeface="微软雅黑" pitchFamily="34" charset="-122"/>
              </a:rPr>
              <a:t>库</a:t>
            </a:r>
            <a:r>
              <a:rPr lang="zh-CN" altLang="en-US" sz="1600" smtClean="0">
                <a:solidFill>
                  <a:srgbClr val="4BACC6">
                    <a:lumMod val="75000"/>
                  </a:srgbClr>
                </a:solidFill>
                <a:latin typeface="微软雅黑" pitchFamily="34" charset="-122"/>
                <a:ea typeface="微软雅黑" pitchFamily="34" charset="-122"/>
              </a:rPr>
              <a:t>。接下来，我们使用</a:t>
            </a:r>
            <a:r>
              <a:rPr lang="en-US" altLang="zh-CN" sz="1600" smtClean="0">
                <a:solidFill>
                  <a:srgbClr val="4BACC6">
                    <a:lumMod val="75000"/>
                  </a:srgbClr>
                </a:solidFill>
                <a:latin typeface="微软雅黑" pitchFamily="34" charset="-122"/>
                <a:ea typeface="微软雅黑" pitchFamily="34" charset="-122"/>
              </a:rPr>
              <a:t>PyMySQL</a:t>
            </a:r>
            <a:r>
              <a:rPr lang="zh-CN" altLang="en-US" sz="1600" smtClean="0">
                <a:solidFill>
                  <a:srgbClr val="4BACC6">
                    <a:lumMod val="75000"/>
                  </a:srgbClr>
                </a:solidFill>
                <a:latin typeface="微软雅黑" pitchFamily="34" charset="-122"/>
                <a:ea typeface="微软雅黑" pitchFamily="34" charset="-122"/>
              </a:rPr>
              <a:t>作为客户端来演示连接</a:t>
            </a:r>
            <a:r>
              <a:rPr lang="en-US" altLang="zh-CN" sz="1600" smtClean="0">
                <a:solidFill>
                  <a:srgbClr val="4BACC6">
                    <a:lumMod val="75000"/>
                  </a:srgbClr>
                </a:solidFill>
                <a:latin typeface="微软雅黑" pitchFamily="34" charset="-122"/>
                <a:ea typeface="微软雅黑" pitchFamily="34" charset="-122"/>
              </a:rPr>
              <a:t>MySQL</a:t>
            </a:r>
            <a:r>
              <a:rPr lang="zh-CN" altLang="en-US" sz="1600" smtClean="0">
                <a:solidFill>
                  <a:srgbClr val="4BACC6">
                    <a:lumMod val="75000"/>
                  </a:srgbClr>
                </a:solidFill>
                <a:latin typeface="微软雅黑" pitchFamily="34" charset="-122"/>
                <a:ea typeface="微软雅黑" pitchFamily="34" charset="-122"/>
              </a:rPr>
              <a:t>数据库。</a:t>
            </a:r>
            <a:endParaRPr lang="zh-CN" altLang="en-US"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3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关系型</a:t>
            </a:r>
            <a:r>
              <a:rPr lang="zh-CN" altLang="en-US" b="1">
                <a:solidFill>
                  <a:schemeClr val="accent5">
                    <a:lumMod val="50000"/>
                  </a:schemeClr>
                </a:solidFill>
                <a:latin typeface="微软雅黑" pitchFamily="34" charset="-122"/>
                <a:ea typeface="微软雅黑" pitchFamily="34" charset="-122"/>
              </a:rPr>
              <a:t>数据库</a:t>
            </a:r>
            <a:r>
              <a:rPr lang="en-US" altLang="zh-CN" b="1">
                <a:solidFill>
                  <a:schemeClr val="accent5">
                    <a:lumMod val="50000"/>
                  </a:schemeClr>
                </a:solidFill>
                <a:latin typeface="微软雅黑" pitchFamily="34" charset="-122"/>
                <a:ea typeface="微软雅黑" pitchFamily="34" charset="-122"/>
              </a:rPr>
              <a:t>MySQL</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88" y="2311499"/>
            <a:ext cx="56864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915" y="1748460"/>
            <a:ext cx="4636170" cy="4488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3516238"/>
            <a:ext cx="21907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49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6"/>
                                        </p:tgtEl>
                                        <p:attrNameLst>
                                          <p:attrName>ppt_w</p:attrName>
                                        </p:attrNameLst>
                                      </p:cBhvr>
                                      <p:tavLst>
                                        <p:tav tm="0">
                                          <p:val>
                                            <p:strVal val="ppt_w"/>
                                          </p:val>
                                        </p:tav>
                                        <p:tav tm="100000">
                                          <p:val>
                                            <p:fltVal val="0"/>
                                          </p:val>
                                        </p:tav>
                                      </p:tavLst>
                                    </p:anim>
                                    <p:anim calcmode="lin" valueType="num">
                                      <p:cBhvr>
                                        <p:cTn id="19" dur="500"/>
                                        <p:tgtEl>
                                          <p:spTgt spid="1026"/>
                                        </p:tgtEl>
                                        <p:attrNameLst>
                                          <p:attrName>ppt_h</p:attrName>
                                        </p:attrNameLst>
                                      </p:cBhvr>
                                      <p:tavLst>
                                        <p:tav tm="0">
                                          <p:val>
                                            <p:strVal val="ppt_h"/>
                                          </p:val>
                                        </p:tav>
                                        <p:tav tm="100000">
                                          <p:val>
                                            <p:fltVal val="0"/>
                                          </p:val>
                                        </p:tav>
                                      </p:tavLst>
                                    </p:anim>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7"/>
                                        </p:tgtEl>
                                        <p:attrNameLst>
                                          <p:attrName>style.visibility</p:attrName>
                                        </p:attrNameLst>
                                      </p:cBhvr>
                                      <p:to>
                                        <p:strVal val="visible"/>
                                      </p:to>
                                    </p:set>
                                    <p:anim calcmode="lin" valueType="num">
                                      <p:cBhvr>
                                        <p:cTn id="26" dur="500" fill="hold"/>
                                        <p:tgtEl>
                                          <p:spTgt spid="1027"/>
                                        </p:tgtEl>
                                        <p:attrNameLst>
                                          <p:attrName>ppt_w</p:attrName>
                                        </p:attrNameLst>
                                      </p:cBhvr>
                                      <p:tavLst>
                                        <p:tav tm="0">
                                          <p:val>
                                            <p:fltVal val="0"/>
                                          </p:val>
                                        </p:tav>
                                        <p:tav tm="100000">
                                          <p:val>
                                            <p:strVal val="#ppt_w"/>
                                          </p:val>
                                        </p:tav>
                                      </p:tavLst>
                                    </p:anim>
                                    <p:anim calcmode="lin" valueType="num">
                                      <p:cBhvr>
                                        <p:cTn id="27" dur="500" fill="hold"/>
                                        <p:tgtEl>
                                          <p:spTgt spid="1027"/>
                                        </p:tgtEl>
                                        <p:attrNameLst>
                                          <p:attrName>ppt_h</p:attrName>
                                        </p:attrNameLst>
                                      </p:cBhvr>
                                      <p:tavLst>
                                        <p:tav tm="0">
                                          <p:val>
                                            <p:fltVal val="0"/>
                                          </p:val>
                                        </p:tav>
                                        <p:tav tm="100000">
                                          <p:val>
                                            <p:strVal val="#ppt_h"/>
                                          </p:val>
                                        </p:tav>
                                      </p:tavLst>
                                    </p:anim>
                                    <p:animEffect transition="in" filter="fade">
                                      <p:cBhvr>
                                        <p:cTn id="28" dur="500"/>
                                        <p:tgtEl>
                                          <p:spTgt spid="102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1027"/>
                                        </p:tgtEl>
                                        <p:attrNameLst>
                                          <p:attrName>ppt_w</p:attrName>
                                        </p:attrNameLst>
                                      </p:cBhvr>
                                      <p:tavLst>
                                        <p:tav tm="0">
                                          <p:val>
                                            <p:strVal val="ppt_w"/>
                                          </p:val>
                                        </p:tav>
                                        <p:tav tm="100000">
                                          <p:val>
                                            <p:fltVal val="0"/>
                                          </p:val>
                                        </p:tav>
                                      </p:tavLst>
                                    </p:anim>
                                    <p:anim calcmode="lin" valueType="num">
                                      <p:cBhvr>
                                        <p:cTn id="33" dur="500"/>
                                        <p:tgtEl>
                                          <p:spTgt spid="1027"/>
                                        </p:tgtEl>
                                        <p:attrNameLst>
                                          <p:attrName>ppt_h</p:attrName>
                                        </p:attrNameLst>
                                      </p:cBhvr>
                                      <p:tavLst>
                                        <p:tav tm="0">
                                          <p:val>
                                            <p:strVal val="ppt_h"/>
                                          </p:val>
                                        </p:tav>
                                        <p:tav tm="100000">
                                          <p:val>
                                            <p:fltVal val="0"/>
                                          </p:val>
                                        </p:tav>
                                      </p:tavLst>
                                    </p:anim>
                                    <p:animEffect transition="out" filter="fade">
                                      <p:cBhvr>
                                        <p:cTn id="34" dur="500"/>
                                        <p:tgtEl>
                                          <p:spTgt spid="1027"/>
                                        </p:tgtEl>
                                      </p:cBhvr>
                                    </p:animEffect>
                                    <p:set>
                                      <p:cBhvr>
                                        <p:cTn id="35" dur="1" fill="hold">
                                          <p:stCondLst>
                                            <p:cond delay="499"/>
                                          </p:stCondLst>
                                        </p:cTn>
                                        <p:tgtEl>
                                          <p:spTgt spid="10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050"/>
                                        </p:tgtEl>
                                        <p:attrNameLst>
                                          <p:attrName>style.visibility</p:attrName>
                                        </p:attrNameLst>
                                      </p:cBhvr>
                                      <p:to>
                                        <p:strVal val="visible"/>
                                      </p:to>
                                    </p:set>
                                    <p:anim calcmode="lin" valueType="num">
                                      <p:cBhvr>
                                        <p:cTn id="40" dur="500" fill="hold"/>
                                        <p:tgtEl>
                                          <p:spTgt spid="2050"/>
                                        </p:tgtEl>
                                        <p:attrNameLst>
                                          <p:attrName>ppt_w</p:attrName>
                                        </p:attrNameLst>
                                      </p:cBhvr>
                                      <p:tavLst>
                                        <p:tav tm="0">
                                          <p:val>
                                            <p:fltVal val="0"/>
                                          </p:val>
                                        </p:tav>
                                        <p:tav tm="100000">
                                          <p:val>
                                            <p:strVal val="#ppt_w"/>
                                          </p:val>
                                        </p:tav>
                                      </p:tavLst>
                                    </p:anim>
                                    <p:anim calcmode="lin" valueType="num">
                                      <p:cBhvr>
                                        <p:cTn id="41" dur="500" fill="hold"/>
                                        <p:tgtEl>
                                          <p:spTgt spid="2050"/>
                                        </p:tgtEl>
                                        <p:attrNameLst>
                                          <p:attrName>ppt_h</p:attrName>
                                        </p:attrNameLst>
                                      </p:cBhvr>
                                      <p:tavLst>
                                        <p:tav tm="0">
                                          <p:val>
                                            <p:fltVal val="0"/>
                                          </p:val>
                                        </p:tav>
                                        <p:tav tm="100000">
                                          <p:val>
                                            <p:strVal val="#ppt_h"/>
                                          </p:val>
                                        </p:tav>
                                      </p:tavLst>
                                    </p:anim>
                                    <p:animEffect transition="in" filter="fade">
                                      <p:cBhvr>
                                        <p:cTn id="4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a:solidFill>
                  <a:schemeClr val="accent5">
                    <a:lumMod val="50000"/>
                  </a:schemeClr>
                </a:solidFill>
                <a:latin typeface="微软雅黑" pitchFamily="34" charset="-122"/>
                <a:ea typeface="微软雅黑" pitchFamily="34" charset="-122"/>
              </a:rPr>
              <a:t>存储</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MongoDB</a:t>
            </a:r>
            <a:r>
              <a:rPr lang="zh-CN" altLang="en-US" sz="1600">
                <a:solidFill>
                  <a:srgbClr val="4BACC6">
                    <a:lumMod val="75000"/>
                  </a:srgbClr>
                </a:solidFill>
                <a:latin typeface="微软雅黑" pitchFamily="34" charset="-122"/>
                <a:ea typeface="微软雅黑" pitchFamily="34" charset="-122"/>
              </a:rPr>
              <a:t>是由</a:t>
            </a:r>
            <a:r>
              <a:rPr lang="en-US" altLang="zh-CN" sz="1600">
                <a:solidFill>
                  <a:srgbClr val="4BACC6">
                    <a:lumMod val="75000"/>
                  </a:srgbClr>
                </a:solidFill>
                <a:latin typeface="微软雅黑" pitchFamily="34" charset="-122"/>
                <a:ea typeface="微软雅黑" pitchFamily="34" charset="-122"/>
              </a:rPr>
              <a:t>C++</a:t>
            </a:r>
            <a:r>
              <a:rPr lang="zh-CN" altLang="en-US" sz="1600">
                <a:solidFill>
                  <a:srgbClr val="4BACC6">
                    <a:lumMod val="75000"/>
                  </a:srgbClr>
                </a:solidFill>
                <a:latin typeface="微软雅黑" pitchFamily="34" charset="-122"/>
                <a:ea typeface="微软雅黑" pitchFamily="34" charset="-122"/>
              </a:rPr>
              <a:t>语言编写的非关系型数据库，是一个基于分布式文件存储的开源数据库系统，其内容存储</a:t>
            </a:r>
            <a:r>
              <a:rPr lang="zh-CN" altLang="en-US" sz="1600" smtClean="0">
                <a:solidFill>
                  <a:srgbClr val="4BACC6">
                    <a:lumMod val="75000"/>
                  </a:srgbClr>
                </a:solidFill>
                <a:latin typeface="微软雅黑" pitchFamily="34" charset="-122"/>
                <a:ea typeface="微软雅黑" pitchFamily="34" charset="-122"/>
              </a:rPr>
              <a:t>形为一种特殊的</a:t>
            </a:r>
            <a:r>
              <a:rPr lang="en-US" altLang="zh-CN" sz="1600" smtClean="0">
                <a:solidFill>
                  <a:srgbClr val="4BACC6">
                    <a:lumMod val="75000"/>
                  </a:srgbClr>
                </a:solidFill>
                <a:latin typeface="微软雅黑" pitchFamily="34" charset="-122"/>
                <a:ea typeface="微软雅黑" pitchFamily="34" charset="-122"/>
              </a:rPr>
              <a:t>JSON</a:t>
            </a:r>
            <a:r>
              <a:rPr lang="zh-CN" altLang="en-US" sz="1600" smtClean="0">
                <a:solidFill>
                  <a:srgbClr val="4BACC6">
                    <a:lumMod val="75000"/>
                  </a:srgbClr>
                </a:solidFill>
                <a:latin typeface="微软雅黑" pitchFamily="34" charset="-122"/>
                <a:ea typeface="微软雅黑" pitchFamily="34" charset="-122"/>
              </a:rPr>
              <a:t>对象</a:t>
            </a:r>
            <a:r>
              <a:rPr lang="en-US" altLang="zh-CN" sz="1600" smtClean="0">
                <a:solidFill>
                  <a:srgbClr val="4BACC6">
                    <a:lumMod val="75000"/>
                  </a:srgbClr>
                </a:solidFill>
                <a:latin typeface="微软雅黑" pitchFamily="34" charset="-122"/>
                <a:ea typeface="微软雅黑" pitchFamily="34" charset="-122"/>
              </a:rPr>
              <a:t>——BSON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它的字段值可以包含其他文档、数组及文档</a:t>
            </a:r>
            <a:r>
              <a:rPr lang="zh-CN" altLang="en-US" sz="1600" smtClean="0">
                <a:solidFill>
                  <a:srgbClr val="4BACC6">
                    <a:lumMod val="75000"/>
                  </a:srgbClr>
                </a:solidFill>
                <a:latin typeface="微软雅黑" pitchFamily="34" charset="-122"/>
                <a:ea typeface="微软雅黑" pitchFamily="34" charset="-122"/>
              </a:rPr>
              <a:t>数组（</a:t>
            </a:r>
            <a:r>
              <a:rPr lang="en-US" altLang="zh-CN" sz="1600" smtClean="0">
                <a:solidFill>
                  <a:srgbClr val="4BACC6">
                    <a:lumMod val="75000"/>
                  </a:srgbClr>
                </a:solidFill>
                <a:latin typeface="微软雅黑" pitchFamily="34" charset="-122"/>
                <a:ea typeface="微软雅黑" pitchFamily="34" charset="-122"/>
              </a:rPr>
              <a:t>Collection</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非常灵活</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这里假定已经安装完</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，并成功启动了</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服务。</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3656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30" y="1204883"/>
            <a:ext cx="2486287" cy="238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266" y="1204885"/>
            <a:ext cx="4042777" cy="89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78" y="4096759"/>
            <a:ext cx="2606789" cy="122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460" y="2564904"/>
            <a:ext cx="3892388" cy="181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8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 calcmode="lin" valueType="num">
                                      <p:cBhvr>
                                        <p:cTn id="14" dur="500" fill="hold"/>
                                        <p:tgtEl>
                                          <p:spTgt spid="5123"/>
                                        </p:tgtEl>
                                        <p:attrNameLst>
                                          <p:attrName>ppt_w</p:attrName>
                                        </p:attrNameLst>
                                      </p:cBhvr>
                                      <p:tavLst>
                                        <p:tav tm="0">
                                          <p:val>
                                            <p:fltVal val="0"/>
                                          </p:val>
                                        </p:tav>
                                        <p:tav tm="100000">
                                          <p:val>
                                            <p:strVal val="#ppt_w"/>
                                          </p:val>
                                        </p:tav>
                                      </p:tavLst>
                                    </p:anim>
                                    <p:anim calcmode="lin" valueType="num">
                                      <p:cBhvr>
                                        <p:cTn id="15" dur="500" fill="hold"/>
                                        <p:tgtEl>
                                          <p:spTgt spid="5123"/>
                                        </p:tgtEl>
                                        <p:attrNameLst>
                                          <p:attrName>ppt_h</p:attrName>
                                        </p:attrNameLst>
                                      </p:cBhvr>
                                      <p:tavLst>
                                        <p:tav tm="0">
                                          <p:val>
                                            <p:fltVal val="0"/>
                                          </p:val>
                                        </p:tav>
                                        <p:tav tm="100000">
                                          <p:val>
                                            <p:strVal val="#ppt_h"/>
                                          </p:val>
                                        </p:tav>
                                      </p:tavLst>
                                    </p:anim>
                                    <p:animEffect transition="in" filter="fade">
                                      <p:cBhvr>
                                        <p:cTn id="16" dur="500"/>
                                        <p:tgtEl>
                                          <p:spTgt spid="51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 calcmode="lin" valueType="num">
                                      <p:cBhvr>
                                        <p:cTn id="28" dur="500" fill="hold"/>
                                        <p:tgtEl>
                                          <p:spTgt spid="5125"/>
                                        </p:tgtEl>
                                        <p:attrNameLst>
                                          <p:attrName>ppt_w</p:attrName>
                                        </p:attrNameLst>
                                      </p:cBhvr>
                                      <p:tavLst>
                                        <p:tav tm="0">
                                          <p:val>
                                            <p:fltVal val="0"/>
                                          </p:val>
                                        </p:tav>
                                        <p:tav tm="100000">
                                          <p:val>
                                            <p:strVal val="#ppt_w"/>
                                          </p:val>
                                        </p:tav>
                                      </p:tavLst>
                                    </p:anim>
                                    <p:anim calcmode="lin" valueType="num">
                                      <p:cBhvr>
                                        <p:cTn id="29" dur="500" fill="hold"/>
                                        <p:tgtEl>
                                          <p:spTgt spid="5125"/>
                                        </p:tgtEl>
                                        <p:attrNameLst>
                                          <p:attrName>ppt_h</p:attrName>
                                        </p:attrNameLst>
                                      </p:cBhvr>
                                      <p:tavLst>
                                        <p:tav tm="0">
                                          <p:val>
                                            <p:fltVal val="0"/>
                                          </p:val>
                                        </p:tav>
                                        <p:tav tm="100000">
                                          <p:val>
                                            <p:strVal val="#ppt_h"/>
                                          </p:val>
                                        </p:tav>
                                      </p:tavLst>
                                    </p:anim>
                                    <p:animEffect transition="in" filter="fade">
                                      <p:cBhvr>
                                        <p:cTn id="30"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36" y="1812857"/>
            <a:ext cx="5908129" cy="463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009" y="3856742"/>
            <a:ext cx="27527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5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28"/>
                                        </p:tgtEl>
                                        <p:attrNameLst>
                                          <p:attrName>ppt_w</p:attrName>
                                        </p:attrNameLst>
                                      </p:cBhvr>
                                      <p:tavLst>
                                        <p:tav tm="0">
                                          <p:val>
                                            <p:strVal val="ppt_w"/>
                                          </p:val>
                                        </p:tav>
                                        <p:tav tm="100000">
                                          <p:val>
                                            <p:fltVal val="0"/>
                                          </p:val>
                                        </p:tav>
                                      </p:tavLst>
                                    </p:anim>
                                    <p:anim calcmode="lin" valueType="num">
                                      <p:cBhvr>
                                        <p:cTn id="19" dur="500"/>
                                        <p:tgtEl>
                                          <p:spTgt spid="1028"/>
                                        </p:tgtEl>
                                        <p:attrNameLst>
                                          <p:attrName>ppt_h</p:attrName>
                                        </p:attrNameLst>
                                      </p:cBhvr>
                                      <p:tavLst>
                                        <p:tav tm="0">
                                          <p:val>
                                            <p:strVal val="ppt_h"/>
                                          </p:val>
                                        </p:tav>
                                        <p:tav tm="100000">
                                          <p:val>
                                            <p:fltVal val="0"/>
                                          </p:val>
                                        </p:tav>
                                      </p:tavLst>
                                    </p:anim>
                                    <p:animEffect transition="out" filter="fade">
                                      <p:cBhvr>
                                        <p:cTn id="20" dur="500"/>
                                        <p:tgtEl>
                                          <p:spTgt spid="1028"/>
                                        </p:tgtEl>
                                      </p:cBhvr>
                                    </p:animEffect>
                                    <p:set>
                                      <p:cBhvr>
                                        <p:cTn id="21" dur="1" fill="hold">
                                          <p:stCondLst>
                                            <p:cond delay="499"/>
                                          </p:stCondLst>
                                        </p:cTn>
                                        <p:tgtEl>
                                          <p:spTgt spid="10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p:cTn id="26" dur="500" fill="hold"/>
                                        <p:tgtEl>
                                          <p:spTgt spid="1029"/>
                                        </p:tgtEl>
                                        <p:attrNameLst>
                                          <p:attrName>ppt_w</p:attrName>
                                        </p:attrNameLst>
                                      </p:cBhvr>
                                      <p:tavLst>
                                        <p:tav tm="0">
                                          <p:val>
                                            <p:fltVal val="0"/>
                                          </p:val>
                                        </p:tav>
                                        <p:tav tm="100000">
                                          <p:val>
                                            <p:strVal val="#ppt_w"/>
                                          </p:val>
                                        </p:tav>
                                      </p:tavLst>
                                    </p:anim>
                                    <p:anim calcmode="lin" valueType="num">
                                      <p:cBhvr>
                                        <p:cTn id="27" dur="500" fill="hold"/>
                                        <p:tgtEl>
                                          <p:spTgt spid="1029"/>
                                        </p:tgtEl>
                                        <p:attrNameLst>
                                          <p:attrName>ppt_h</p:attrName>
                                        </p:attrNameLst>
                                      </p:cBhvr>
                                      <p:tavLst>
                                        <p:tav tm="0">
                                          <p:val>
                                            <p:fltVal val="0"/>
                                          </p:val>
                                        </p:tav>
                                        <p:tav tm="100000">
                                          <p:val>
                                            <p:strVal val="#ppt_h"/>
                                          </p:val>
                                        </p:tav>
                                      </p:tavLst>
                                    </p:anim>
                                    <p:animEffect transition="in" filter="fade">
                                      <p:cBhvr>
                                        <p:cTn id="28"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56278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57" y="2052638"/>
            <a:ext cx="7075487"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622" y="2671762"/>
            <a:ext cx="5143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1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051"/>
                                        </p:tgtEl>
                                        <p:attrNameLst>
                                          <p:attrName>ppt_w</p:attrName>
                                        </p:attrNameLst>
                                      </p:cBhvr>
                                      <p:tavLst>
                                        <p:tav tm="0">
                                          <p:val>
                                            <p:strVal val="ppt_w"/>
                                          </p:val>
                                        </p:tav>
                                        <p:tav tm="100000">
                                          <p:val>
                                            <p:fltVal val="0"/>
                                          </p:val>
                                        </p:tav>
                                      </p:tavLst>
                                    </p:anim>
                                    <p:anim calcmode="lin" valueType="num">
                                      <p:cBhvr>
                                        <p:cTn id="14" dur="500"/>
                                        <p:tgtEl>
                                          <p:spTgt spid="2051"/>
                                        </p:tgtEl>
                                        <p:attrNameLst>
                                          <p:attrName>ppt_h</p:attrName>
                                        </p:attrNameLst>
                                      </p:cBhvr>
                                      <p:tavLst>
                                        <p:tav tm="0">
                                          <p:val>
                                            <p:strVal val="ppt_h"/>
                                          </p:val>
                                        </p:tav>
                                        <p:tav tm="100000">
                                          <p:val>
                                            <p:fltVal val="0"/>
                                          </p:val>
                                        </p:tav>
                                      </p:tavLst>
                                    </p:anim>
                                    <p:animEffect transition="out" filter="fade">
                                      <p:cBhvr>
                                        <p:cTn id="15" dur="500"/>
                                        <p:tgtEl>
                                          <p:spTgt spid="2051"/>
                                        </p:tgtEl>
                                      </p:cBhvr>
                                    </p:animEffect>
                                    <p:set>
                                      <p:cBhvr>
                                        <p:cTn id="16" dur="1" fill="hold">
                                          <p:stCondLst>
                                            <p:cond delay="499"/>
                                          </p:stCondLst>
                                        </p:cTn>
                                        <p:tgtEl>
                                          <p:spTgt spid="205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p:cTn id="21" dur="500" fill="hold"/>
                                        <p:tgtEl>
                                          <p:spTgt spid="2052"/>
                                        </p:tgtEl>
                                        <p:attrNameLst>
                                          <p:attrName>ppt_w</p:attrName>
                                        </p:attrNameLst>
                                      </p:cBhvr>
                                      <p:tavLst>
                                        <p:tav tm="0">
                                          <p:val>
                                            <p:fltVal val="0"/>
                                          </p:val>
                                        </p:tav>
                                        <p:tav tm="100000">
                                          <p:val>
                                            <p:strVal val="#ppt_w"/>
                                          </p:val>
                                        </p:tav>
                                      </p:tavLst>
                                    </p:anim>
                                    <p:anim calcmode="lin" valueType="num">
                                      <p:cBhvr>
                                        <p:cTn id="22" dur="500" fill="hold"/>
                                        <p:tgtEl>
                                          <p:spTgt spid="2052"/>
                                        </p:tgtEl>
                                        <p:attrNameLst>
                                          <p:attrName>ppt_h</p:attrName>
                                        </p:attrNameLst>
                                      </p:cBhvr>
                                      <p:tavLst>
                                        <p:tav tm="0">
                                          <p:val>
                                            <p:fltVal val="0"/>
                                          </p:val>
                                        </p:tav>
                                        <p:tav tm="100000">
                                          <p:val>
                                            <p:strVal val="#ppt_h"/>
                                          </p:val>
                                        </p:tav>
                                      </p:tavLst>
                                    </p:anim>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非</a:t>
            </a:r>
            <a:r>
              <a:rPr lang="zh-CN" altLang="en-US" b="1">
                <a:solidFill>
                  <a:schemeClr val="accent5">
                    <a:lumMod val="50000"/>
                  </a:schemeClr>
                </a:solidFill>
                <a:latin typeface="微软雅黑" pitchFamily="34" charset="-122"/>
                <a:ea typeface="微软雅黑" pitchFamily="34" charset="-122"/>
              </a:rPr>
              <a:t>关系数据库</a:t>
            </a:r>
            <a:r>
              <a:rPr lang="en-US" altLang="zh-CN" b="1">
                <a:solidFill>
                  <a:schemeClr val="accent5">
                    <a:lumMod val="50000"/>
                  </a:schemeClr>
                </a:solidFill>
                <a:latin typeface="微软雅黑" pitchFamily="34" charset="-122"/>
                <a:ea typeface="微软雅黑" pitchFamily="34" charset="-122"/>
              </a:rPr>
              <a:t>MongoDB</a:t>
            </a:r>
            <a:r>
              <a:rPr lang="zh-CN" altLang="en-US" b="1" smtClean="0">
                <a:solidFill>
                  <a:schemeClr val="accent5">
                    <a:lumMod val="50000"/>
                  </a:schemeClr>
                </a:solidFill>
                <a:latin typeface="微软雅黑" pitchFamily="34" charset="-122"/>
                <a:ea typeface="微软雅黑" pitchFamily="34" charset="-122"/>
              </a:rPr>
              <a:t>存储</a:t>
            </a:r>
            <a:r>
              <a:rPr lang="en-US" altLang="zh-CN" b="1" smtClean="0">
                <a:solidFill>
                  <a:schemeClr val="accent5">
                    <a:lumMod val="50000"/>
                  </a:schemeClr>
                </a:solidFill>
                <a:latin typeface="微软雅黑" pitchFamily="34" charset="-122"/>
                <a:ea typeface="微软雅黑" pitchFamily="34" charset="-122"/>
              </a:rPr>
              <a:t>——</a:t>
            </a:r>
            <a:r>
              <a:rPr lang="zh-CN" altLang="en-US" b="1" smtClean="0">
                <a:solidFill>
                  <a:schemeClr val="accent5">
                    <a:lumMod val="50000"/>
                  </a:schemeClr>
                </a:solidFill>
                <a:latin typeface="微软雅黑" pitchFamily="34" charset="-122"/>
                <a:ea typeface="微软雅黑" pitchFamily="34" charset="-122"/>
              </a:rPr>
              <a:t>附</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在</a:t>
            </a:r>
            <a:r>
              <a:rPr lang="en-US" altLang="zh-CN" sz="1600" smtClean="0">
                <a:solidFill>
                  <a:srgbClr val="4BACC6">
                    <a:lumMod val="75000"/>
                  </a:srgbClr>
                </a:solidFill>
                <a:latin typeface="微软雅黑" pitchFamily="34" charset="-122"/>
                <a:ea typeface="微软雅黑" pitchFamily="34" charset="-122"/>
              </a:rPr>
              <a:t>MongoDB</a:t>
            </a:r>
            <a:r>
              <a:rPr lang="zh-CN" altLang="en-US" sz="1600" smtClean="0">
                <a:solidFill>
                  <a:srgbClr val="4BACC6">
                    <a:lumMod val="75000"/>
                  </a:srgbClr>
                </a:solidFill>
                <a:latin typeface="微软雅黑" pitchFamily="34" charset="-122"/>
                <a:ea typeface="微软雅黑" pitchFamily="34" charset="-122"/>
              </a:rPr>
              <a:t>中，对查询、更新、删除操作常见的条件比较及功能字符如下：</a:t>
            </a:r>
            <a:endParaRPr lang="en-US" altLang="zh-CN" sz="1600" smtClean="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420888"/>
            <a:ext cx="48863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2420888"/>
            <a:ext cx="620077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8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074"/>
                                        </p:tgtEl>
                                        <p:attrNameLst>
                                          <p:attrName>ppt_w</p:attrName>
                                        </p:attrNameLst>
                                      </p:cBhvr>
                                      <p:tavLst>
                                        <p:tav tm="0">
                                          <p:val>
                                            <p:strVal val="ppt_w"/>
                                          </p:val>
                                        </p:tav>
                                        <p:tav tm="100000">
                                          <p:val>
                                            <p:fltVal val="0"/>
                                          </p:val>
                                        </p:tav>
                                      </p:tavLst>
                                    </p:anim>
                                    <p:anim calcmode="lin" valueType="num">
                                      <p:cBhvr>
                                        <p:cTn id="24" dur="500"/>
                                        <p:tgtEl>
                                          <p:spTgt spid="3074"/>
                                        </p:tgtEl>
                                        <p:attrNameLst>
                                          <p:attrName>ppt_h</p:attrName>
                                        </p:attrNameLst>
                                      </p:cBhvr>
                                      <p:tavLst>
                                        <p:tav tm="0">
                                          <p:val>
                                            <p:strVal val="ppt_h"/>
                                          </p:val>
                                        </p:tav>
                                        <p:tav tm="100000">
                                          <p:val>
                                            <p:fltVal val="0"/>
                                          </p:val>
                                        </p:tav>
                                      </p:tavLst>
                                    </p:anim>
                                    <p:animEffect transition="out" filter="fade">
                                      <p:cBhvr>
                                        <p:cTn id="25" dur="500"/>
                                        <p:tgtEl>
                                          <p:spTgt spid="3074"/>
                                        </p:tgtEl>
                                      </p:cBhvr>
                                    </p:animEffect>
                                    <p:set>
                                      <p:cBhvr>
                                        <p:cTn id="26" dur="1" fill="hold">
                                          <p:stCondLst>
                                            <p:cond delay="499"/>
                                          </p:stCondLst>
                                        </p:cTn>
                                        <p:tgtEl>
                                          <p:spTgt spid="30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p:cTn id="31" dur="500" fill="hold"/>
                                        <p:tgtEl>
                                          <p:spTgt spid="3075"/>
                                        </p:tgtEl>
                                        <p:attrNameLst>
                                          <p:attrName>ppt_w</p:attrName>
                                        </p:attrNameLst>
                                      </p:cBhvr>
                                      <p:tavLst>
                                        <p:tav tm="0">
                                          <p:val>
                                            <p:fltVal val="0"/>
                                          </p:val>
                                        </p:tav>
                                        <p:tav tm="100000">
                                          <p:val>
                                            <p:strVal val="#ppt_w"/>
                                          </p:val>
                                        </p:tav>
                                      </p:tavLst>
                                    </p:anim>
                                    <p:anim calcmode="lin" valueType="num">
                                      <p:cBhvr>
                                        <p:cTn id="32" dur="500" fill="hold"/>
                                        <p:tgtEl>
                                          <p:spTgt spid="3075"/>
                                        </p:tgtEl>
                                        <p:attrNameLst>
                                          <p:attrName>ppt_h</p:attrName>
                                        </p:attrNameLst>
                                      </p:cBhvr>
                                      <p:tavLst>
                                        <p:tav tm="0">
                                          <p:val>
                                            <p:fltVal val="0"/>
                                          </p:val>
                                        </p:tav>
                                        <p:tav tm="100000">
                                          <p:val>
                                            <p:strVal val="#ppt_h"/>
                                          </p:val>
                                        </p:tav>
                                      </p:tavLst>
                                    </p:anim>
                                    <p:animEffect transition="in" filter="fade">
                                      <p:cBhvr>
                                        <p:cTn id="3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今天</a:t>
            </a:r>
            <a:r>
              <a:rPr lang="zh-CN" altLang="en-US" sz="1600">
                <a:solidFill>
                  <a:srgbClr val="4BACC6">
                    <a:lumMod val="75000"/>
                  </a:srgbClr>
                </a:solidFill>
                <a:latin typeface="微软雅黑" pitchFamily="34" charset="-122"/>
                <a:ea typeface="微软雅黑" pitchFamily="34" charset="-122"/>
              </a:rPr>
              <a:t>的今日头条首页有这么一条</a:t>
            </a:r>
            <a:r>
              <a:rPr lang="zh-CN" altLang="en-US" sz="1600" smtClean="0">
                <a:solidFill>
                  <a:srgbClr val="4BACC6">
                    <a:lumMod val="75000"/>
                  </a:srgbClr>
                </a:solidFill>
                <a:latin typeface="微软雅黑" pitchFamily="34" charset="-122"/>
                <a:ea typeface="微软雅黑" pitchFamily="34" charset="-122"/>
              </a:rPr>
              <a:t>新闻</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上市</a:t>
            </a:r>
            <a:r>
              <a:rPr lang="en-US" altLang="zh-CN" sz="1600">
                <a:solidFill>
                  <a:srgbClr val="4BACC6">
                    <a:lumMod val="75000"/>
                  </a:srgbClr>
                </a:solidFill>
                <a:latin typeface="微软雅黑" pitchFamily="34" charset="-122"/>
                <a:ea typeface="微软雅黑" pitchFamily="34" charset="-122"/>
              </a:rPr>
              <a:t>5</a:t>
            </a:r>
            <a:r>
              <a:rPr lang="zh-CN" altLang="en-US" sz="1600">
                <a:solidFill>
                  <a:srgbClr val="4BACC6">
                    <a:lumMod val="75000"/>
                  </a:srgbClr>
                </a:solidFill>
                <a:latin typeface="微软雅黑" pitchFamily="34" charset="-122"/>
                <a:ea typeface="微软雅黑" pitchFamily="34" charset="-122"/>
              </a:rPr>
              <a:t>天</a:t>
            </a:r>
            <a:r>
              <a:rPr lang="en-US" altLang="zh-CN" sz="1600">
                <a:solidFill>
                  <a:srgbClr val="4BACC6">
                    <a:lumMod val="75000"/>
                  </a:srgbClr>
                </a:solidFill>
                <a:latin typeface="微软雅黑" pitchFamily="34" charset="-122"/>
                <a:ea typeface="微软雅黑" pitchFamily="34" charset="-122"/>
              </a:rPr>
              <a:t>iPhone12</a:t>
            </a:r>
            <a:r>
              <a:rPr lang="zh-CN" altLang="en-US" sz="1600">
                <a:solidFill>
                  <a:srgbClr val="4BACC6">
                    <a:lumMod val="75000"/>
                  </a:srgbClr>
                </a:solidFill>
                <a:latin typeface="微软雅黑" pitchFamily="34" charset="-122"/>
                <a:ea typeface="微软雅黑" pitchFamily="34" charset="-122"/>
              </a:rPr>
              <a:t>就“跌破发行价”</a:t>
            </a:r>
            <a:r>
              <a:rPr lang="zh-CN" altLang="en-US" sz="1600" smtClean="0">
                <a:solidFill>
                  <a:srgbClr val="4BACC6">
                    <a:lumMod val="75000"/>
                  </a:srgbClr>
                </a:solidFill>
                <a:latin typeface="微软雅黑" pitchFamily="34" charset="-122"/>
                <a:ea typeface="微软雅黑" pitchFamily="34" charset="-122"/>
              </a:rPr>
              <a:t>走访</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a:t>
            </a:r>
            <a:r>
              <a:rPr lang="zh-CN" altLang="en-US" sz="1600">
                <a:solidFill>
                  <a:srgbClr val="4BACC6">
                    <a:lumMod val="75000"/>
                  </a:srgbClr>
                </a:solidFill>
                <a:latin typeface="微软雅黑" pitchFamily="34" charset="-122"/>
                <a:ea typeface="微软雅黑" pitchFamily="34" charset="-122"/>
              </a:rPr>
              <a:t>如果通过鼠标右键查看网页源代码查找</a:t>
            </a:r>
            <a:r>
              <a:rPr lang="zh-CN" altLang="en-US" sz="1600" smtClean="0">
                <a:solidFill>
                  <a:srgbClr val="4BACC6">
                    <a:lumMod val="75000"/>
                  </a:srgbClr>
                </a:solidFill>
                <a:latin typeface="微软雅黑" pitchFamily="34" charset="-122"/>
                <a:ea typeface="微软雅黑" pitchFamily="34" charset="-122"/>
              </a:rPr>
              <a:t>关键字</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上市</a:t>
            </a:r>
            <a:r>
              <a:rPr lang="en-US" altLang="zh-CN" sz="1600">
                <a:solidFill>
                  <a:srgbClr val="4BACC6">
                    <a:lumMod val="75000"/>
                  </a:srgbClr>
                </a:solidFill>
                <a:latin typeface="微软雅黑" pitchFamily="34" charset="-122"/>
                <a:ea typeface="微软雅黑" pitchFamily="34" charset="-122"/>
              </a:rPr>
              <a:t>5</a:t>
            </a:r>
            <a:r>
              <a:rPr lang="zh-CN" altLang="en-US" sz="1600">
                <a:solidFill>
                  <a:srgbClr val="4BACC6">
                    <a:lumMod val="75000"/>
                  </a:srgbClr>
                </a:solidFill>
                <a:latin typeface="微软雅黑" pitchFamily="34" charset="-122"/>
                <a:ea typeface="微软雅黑" pitchFamily="34" charset="-122"/>
              </a:rPr>
              <a:t>天</a:t>
            </a:r>
            <a:r>
              <a:rPr lang="en-US" altLang="zh-CN" sz="1600">
                <a:solidFill>
                  <a:srgbClr val="4BACC6">
                    <a:lumMod val="75000"/>
                  </a:srgbClr>
                </a:solidFill>
                <a:latin typeface="微软雅黑" pitchFamily="34" charset="-122"/>
                <a:ea typeface="微软雅黑" pitchFamily="34" charset="-122"/>
              </a:rPr>
              <a:t>iPhone12</a:t>
            </a:r>
            <a:r>
              <a:rPr lang="zh-CN" altLang="en-US" sz="1600">
                <a:solidFill>
                  <a:srgbClr val="4BACC6">
                    <a:lumMod val="75000"/>
                  </a:srgbClr>
                </a:solidFill>
                <a:latin typeface="微软雅黑" pitchFamily="34" charset="-122"/>
                <a:ea typeface="微软雅黑" pitchFamily="34" charset="-122"/>
              </a:rPr>
              <a:t>就“跌破发行价”</a:t>
            </a:r>
            <a:r>
              <a:rPr lang="zh-CN" altLang="en-US" sz="1600" smtClean="0">
                <a:solidFill>
                  <a:srgbClr val="4BACC6">
                    <a:lumMod val="75000"/>
                  </a:srgbClr>
                </a:solidFill>
                <a:latin typeface="微软雅黑" pitchFamily="34" charset="-122"/>
                <a:ea typeface="微软雅黑" pitchFamily="34" charset="-122"/>
              </a:rPr>
              <a:t>走访</a:t>
            </a:r>
            <a:r>
              <a:rPr lang="en-US" altLang="zh-CN" sz="1600" smtClean="0">
                <a:solidFill>
                  <a:srgbClr val="4BACC6">
                    <a:lumMod val="75000"/>
                  </a:srgbClr>
                </a:solidFill>
                <a:latin typeface="微软雅黑" pitchFamily="34" charset="-122"/>
                <a:ea typeface="微软雅黑" pitchFamily="34" charset="-122"/>
              </a:rPr>
              <a:t>`</a:t>
            </a:r>
            <a:r>
              <a:rPr lang="zh-CN" altLang="en-US" sz="1600" smtClean="0">
                <a:solidFill>
                  <a:srgbClr val="4BACC6">
                    <a:lumMod val="75000"/>
                  </a:srgbClr>
                </a:solidFill>
                <a:latin typeface="微软雅黑" pitchFamily="34" charset="-122"/>
                <a:ea typeface="微软雅黑" pitchFamily="34" charset="-122"/>
              </a:rPr>
              <a:t>发现根本找不到。但通过</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开发者工具，在</a:t>
            </a:r>
            <a:r>
              <a:rPr lang="en-US" altLang="zh-CN" sz="1600" smtClean="0">
                <a:solidFill>
                  <a:srgbClr val="4BACC6">
                    <a:lumMod val="75000"/>
                  </a:srgbClr>
                </a:solidFill>
                <a:latin typeface="微软雅黑" pitchFamily="34" charset="-122"/>
                <a:ea typeface="微软雅黑" pitchFamily="34" charset="-122"/>
              </a:rPr>
              <a:t>Network</a:t>
            </a:r>
            <a:r>
              <a:rPr lang="zh-CN" altLang="en-US" sz="1600">
                <a:solidFill>
                  <a:srgbClr val="4BACC6">
                    <a:lumMod val="75000"/>
                  </a:srgbClr>
                </a:solidFill>
                <a:latin typeface="微软雅黑" pitchFamily="34" charset="-122"/>
                <a:ea typeface="微软雅黑" pitchFamily="34" charset="-122"/>
              </a:rPr>
              <a:t>一</a:t>
            </a:r>
            <a:r>
              <a:rPr lang="zh-CN" altLang="en-US" sz="1600" smtClean="0">
                <a:solidFill>
                  <a:srgbClr val="4BACC6">
                    <a:lumMod val="75000"/>
                  </a:srgbClr>
                </a:solidFill>
                <a:latin typeface="微软雅黑" pitchFamily="34" charset="-122"/>
                <a:ea typeface="微软雅黑" pitchFamily="34" charset="-122"/>
              </a:rPr>
              <a:t>栏中</a:t>
            </a:r>
            <a:r>
              <a:rPr lang="zh-CN" altLang="en-US" sz="1600">
                <a:solidFill>
                  <a:srgbClr val="4BACC6">
                    <a:lumMod val="75000"/>
                  </a:srgbClr>
                </a:solidFill>
                <a:latin typeface="微软雅黑" pitchFamily="34" charset="-122"/>
                <a:ea typeface="微软雅黑" pitchFamily="34" charset="-122"/>
              </a:rPr>
              <a:t>通过点击</a:t>
            </a:r>
            <a:r>
              <a:rPr lang="en-US" altLang="zh-CN" sz="1600">
                <a:solidFill>
                  <a:srgbClr val="4BACC6">
                    <a:lumMod val="75000"/>
                  </a:srgbClr>
                </a:solidFill>
                <a:latin typeface="微软雅黑" pitchFamily="34" charset="-122"/>
                <a:ea typeface="微软雅黑" pitchFamily="34" charset="-122"/>
              </a:rPr>
              <a:t>xhr</a:t>
            </a:r>
            <a:r>
              <a:rPr lang="zh-CN" altLang="en-US" sz="1600">
                <a:solidFill>
                  <a:srgbClr val="4BACC6">
                    <a:lumMod val="75000"/>
                  </a:srgbClr>
                </a:solidFill>
                <a:latin typeface="微软雅黑" pitchFamily="34" charset="-122"/>
                <a:ea typeface="微软雅黑" pitchFamily="34" charset="-122"/>
              </a:rPr>
              <a:t>过滤项</a:t>
            </a:r>
            <a:r>
              <a:rPr lang="zh-CN" altLang="en-US" sz="1600" smtClean="0">
                <a:solidFill>
                  <a:srgbClr val="4BACC6">
                    <a:lumMod val="75000"/>
                  </a:srgbClr>
                </a:solidFill>
                <a:latin typeface="微软雅黑" pitchFamily="34" charset="-122"/>
                <a:ea typeface="微软雅黑" pitchFamily="34" charset="-122"/>
              </a:rPr>
              <a:t>仔细搜寻，就发现了我们要找的新闻标题。</a:t>
            </a:r>
            <a:endParaRPr lang="en-US" altLang="zh-CN" sz="160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33513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82" y="620688"/>
            <a:ext cx="7208837"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3573016"/>
            <a:ext cx="49815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1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a:t>
            </a:r>
            <a:r>
              <a:rPr lang="zh-CN" altLang="en-US" b="1">
                <a:solidFill>
                  <a:schemeClr val="accent5">
                    <a:lumMod val="50000"/>
                  </a:schemeClr>
                </a:solidFill>
                <a:latin typeface="微软雅黑" pitchFamily="34" charset="-122"/>
                <a:ea typeface="微软雅黑" pitchFamily="34" charset="-122"/>
              </a:rPr>
              <a:t>介绍</a:t>
            </a:r>
            <a:endParaRPr lang="en-US" altLang="zh-CN" b="1" smtClean="0">
              <a:solidFill>
                <a:schemeClr val="accent5">
                  <a:lumMod val="50000"/>
                </a:scheme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这里的页面信息实际上是通过异步加载完成的。在异步加载完成之前，原始</a:t>
            </a:r>
            <a:r>
              <a:rPr lang="zh-CN" altLang="en-US" sz="1600">
                <a:solidFill>
                  <a:srgbClr val="4BACC6">
                    <a:lumMod val="75000"/>
                  </a:srgbClr>
                </a:solidFill>
                <a:latin typeface="微软雅黑" pitchFamily="34" charset="-122"/>
                <a:ea typeface="微软雅黑" pitchFamily="34" charset="-122"/>
              </a:rPr>
              <a:t>的</a:t>
            </a:r>
            <a:r>
              <a:rPr lang="zh-CN" altLang="en-US" sz="1600" smtClean="0">
                <a:solidFill>
                  <a:srgbClr val="4BACC6">
                    <a:lumMod val="75000"/>
                  </a:srgbClr>
                </a:solidFill>
                <a:latin typeface="微软雅黑" pitchFamily="34" charset="-122"/>
                <a:ea typeface="微软雅黑" pitchFamily="34" charset="-122"/>
              </a:rPr>
              <a:t>页面并不包含</a:t>
            </a:r>
            <a:r>
              <a:rPr lang="zh-CN" altLang="en-US" sz="1600">
                <a:solidFill>
                  <a:srgbClr val="4BACC6">
                    <a:lumMod val="75000"/>
                  </a:srgbClr>
                </a:solidFill>
                <a:latin typeface="微软雅黑" pitchFamily="34" charset="-122"/>
                <a:ea typeface="微软雅黑" pitchFamily="34" charset="-122"/>
              </a:rPr>
              <a:t>某些</a:t>
            </a:r>
            <a:r>
              <a:rPr lang="zh-CN" altLang="en-US" sz="1600" smtClean="0">
                <a:solidFill>
                  <a:srgbClr val="4BACC6">
                    <a:lumMod val="75000"/>
                  </a:srgbClr>
                </a:solidFill>
                <a:latin typeface="微软雅黑" pitchFamily="34" charset="-122"/>
                <a:ea typeface="微软雅黑" pitchFamily="34" charset="-122"/>
              </a:rPr>
              <a:t>数据；之后通过向服务器发送某个数据接口的请求直到拿到数据，再通过执行</a:t>
            </a:r>
            <a:r>
              <a:rPr lang="en-US" altLang="zh-CN" sz="1600" smtClean="0">
                <a:solidFill>
                  <a:srgbClr val="4BACC6">
                    <a:lumMod val="75000"/>
                  </a:srgbClr>
                </a:solidFill>
                <a:latin typeface="微软雅黑" pitchFamily="34" charset="-122"/>
                <a:ea typeface="微软雅黑" pitchFamily="34" charset="-122"/>
              </a:rPr>
              <a:t>javascript</a:t>
            </a:r>
            <a:r>
              <a:rPr lang="zh-CN" altLang="en-US" sz="1600" smtClean="0">
                <a:solidFill>
                  <a:srgbClr val="4BACC6">
                    <a:lumMod val="75000"/>
                  </a:srgbClr>
                </a:solidFill>
                <a:latin typeface="微软雅黑" pitchFamily="34" charset="-122"/>
                <a:ea typeface="微软雅黑" pitchFamily="34" charset="-122"/>
              </a:rPr>
              <a:t>代码将数据渲染到网页</a:t>
            </a:r>
            <a:r>
              <a:rPr lang="zh-CN" altLang="en-US" sz="1600">
                <a:solidFill>
                  <a:srgbClr val="4BACC6">
                    <a:lumMod val="75000"/>
                  </a:srgbClr>
                </a:solidFill>
                <a:latin typeface="微软雅黑" pitchFamily="34" charset="-122"/>
                <a:ea typeface="微软雅黑" pitchFamily="34" charset="-122"/>
              </a:rPr>
              <a:t>上</a:t>
            </a:r>
            <a:r>
              <a:rPr lang="zh-CN" altLang="en-US" sz="1600" smtClean="0">
                <a:solidFill>
                  <a:srgbClr val="4BACC6">
                    <a:lumMod val="75000"/>
                  </a:srgbClr>
                </a:solidFill>
                <a:latin typeface="微软雅黑" pitchFamily="34" charset="-122"/>
                <a:ea typeface="微软雅黑" pitchFamily="34" charset="-122"/>
              </a:rPr>
              <a:t>，此时才得到一个完整的页面。为了保证良好的交互体验，这个请求的过程往往是异步的，一般为 </a:t>
            </a:r>
            <a:r>
              <a:rPr lang="en-US" altLang="zh-CN" sz="1600">
                <a:solidFill>
                  <a:srgbClr val="4BACC6">
                    <a:lumMod val="75000"/>
                  </a:srgbClr>
                </a:solidFill>
                <a:latin typeface="微软雅黑" pitchFamily="34" charset="-122"/>
                <a:ea typeface="微软雅黑" pitchFamily="34" charset="-122"/>
              </a:rPr>
              <a:t>Ajax </a:t>
            </a:r>
            <a:r>
              <a:rPr lang="zh-CN" altLang="en-US" sz="1600">
                <a:solidFill>
                  <a:srgbClr val="4BACC6">
                    <a:lumMod val="75000"/>
                  </a:srgbClr>
                </a:solidFill>
                <a:latin typeface="微软雅黑" pitchFamily="34" charset="-122"/>
                <a:ea typeface="微软雅黑" pitchFamily="34" charset="-122"/>
              </a:rPr>
              <a:t>请求</a:t>
            </a:r>
            <a:r>
              <a:rPr lang="zh-CN" altLang="en-US" sz="1600" smtClean="0">
                <a:solidFill>
                  <a:srgbClr val="4BACC6">
                    <a:lumMod val="75000"/>
                  </a:srgbClr>
                </a:solidFill>
                <a:latin typeface="微软雅黑" pitchFamily="34" charset="-122"/>
                <a:ea typeface="微软雅黑" pitchFamily="34" charset="-122"/>
              </a:rPr>
              <a:t>。</a:t>
            </a:r>
            <a:endParaRPr lang="en-US" altLang="zh-CN" sz="1600" smtClean="0">
              <a:solidFill>
                <a:srgbClr val="4BACC6">
                  <a:lumMod val="7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408971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p:cNvSpPr/>
          <p:nvPr/>
        </p:nvSpPr>
        <p:spPr>
          <a:xfrm flipH="1">
            <a:off x="-6" y="0"/>
            <a:ext cx="9143995" cy="692696"/>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682625">
              <a:defRPr/>
            </a:pPr>
            <a:r>
              <a:rPr lang="en-US" altLang="zh-CN" sz="2400" smtClean="0">
                <a:solidFill>
                  <a:srgbClr val="0070C0"/>
                </a:solidFill>
                <a:latin typeface="微软雅黑" pitchFamily="34" charset="-122"/>
                <a:ea typeface="微软雅黑" pitchFamily="34" charset="-122"/>
              </a:rPr>
              <a:t>Ajax</a:t>
            </a:r>
            <a:r>
              <a:rPr lang="zh-CN" altLang="en-US" sz="2400" smtClean="0">
                <a:solidFill>
                  <a:srgbClr val="0070C0"/>
                </a:solidFill>
                <a:latin typeface="微软雅黑" pitchFamily="34" charset="-122"/>
                <a:ea typeface="微软雅黑" pitchFamily="34" charset="-122"/>
              </a:rPr>
              <a:t>数据爬取</a:t>
            </a:r>
            <a:endParaRPr lang="ko-KR" altLang="en-US" sz="2400">
              <a:solidFill>
                <a:srgbClr val="0070C0"/>
              </a:solidFill>
              <a:latin typeface="微软雅黑" pitchFamily="34" charset="-122"/>
            </a:endParaRPr>
          </a:p>
        </p:txBody>
      </p:sp>
      <p:sp>
        <p:nvSpPr>
          <p:cNvPr id="4" name="TextBox 1"/>
          <p:cNvSpPr txBox="1">
            <a:spLocks noChangeArrowheads="1"/>
          </p:cNvSpPr>
          <p:nvPr/>
        </p:nvSpPr>
        <p:spPr bwMode="auto">
          <a:xfrm>
            <a:off x="7452320" y="53960"/>
            <a:ext cx="1440160" cy="584775"/>
          </a:xfrm>
          <a:prstGeom prst="rect">
            <a:avLst/>
          </a:prstGeom>
          <a:noFill/>
          <a:ln w="9525">
            <a:noFill/>
            <a:miter lim="800000"/>
            <a:headEnd/>
            <a:tailEnd/>
          </a:ln>
        </p:spPr>
        <p:txBody>
          <a:bodyPr wrap="square">
            <a:spAutoFit/>
          </a:bodyPr>
          <a:lstStyle/>
          <a:p>
            <a:pPr algn="r"/>
            <a:r>
              <a:rPr lang="zh-CN" altLang="en-US" sz="3200" b="1" smtClean="0">
                <a:solidFill>
                  <a:schemeClr val="accent5">
                    <a:lumMod val="50000"/>
                  </a:schemeClr>
                </a:solidFill>
                <a:latin typeface="微软雅黑" pitchFamily="34" charset="-122"/>
                <a:ea typeface="微软雅黑" pitchFamily="34" charset="-122"/>
                <a:cs typeface="Arial" pitchFamily="34" charset="0"/>
              </a:rPr>
              <a:t>第六课</a:t>
            </a:r>
            <a:endParaRPr lang="en-US" altLang="ko-KR" sz="3200" b="1" dirty="0" smtClean="0">
              <a:solidFill>
                <a:schemeClr val="accent5">
                  <a:lumMod val="50000"/>
                </a:schemeClr>
              </a:solidFill>
              <a:latin typeface="微软雅黑" pitchFamily="34" charset="-122"/>
              <a:ea typeface="微软雅黑" pitchFamily="34" charset="-122"/>
              <a:cs typeface="Arial" pitchFamily="34" charset="0"/>
            </a:endParaRPr>
          </a:p>
        </p:txBody>
      </p:sp>
      <p:sp>
        <p:nvSpPr>
          <p:cNvPr id="5" name="TextBox 4"/>
          <p:cNvSpPr txBox="1"/>
          <p:nvPr/>
        </p:nvSpPr>
        <p:spPr>
          <a:xfrm>
            <a:off x="683568" y="908720"/>
            <a:ext cx="7776864" cy="2123658"/>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课程纲要</a:t>
            </a:r>
            <a:endParaRPr lang="en-US" altLang="zh-CN" b="1" smtClean="0">
              <a:solidFill>
                <a:schemeClr val="accent5">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600" smtClean="0">
                <a:solidFill>
                  <a:schemeClr val="accent5">
                    <a:lumMod val="75000"/>
                  </a:schemeClr>
                </a:solidFill>
                <a:latin typeface="微软雅黑" pitchFamily="34" charset="-122"/>
                <a:ea typeface="微软雅黑" pitchFamily="34" charset="-122"/>
              </a:rPr>
              <a:t>什么是</a:t>
            </a: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请求原理</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请求分析</a:t>
            </a:r>
            <a:endParaRPr lang="en-US" altLang="zh-CN" sz="1600" smtClean="0">
              <a:solidFill>
                <a:schemeClr val="accent5">
                  <a:lumMod val="75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smtClean="0">
                <a:solidFill>
                  <a:schemeClr val="accent5">
                    <a:lumMod val="75000"/>
                  </a:schemeClr>
                </a:solidFill>
                <a:latin typeface="微软雅黑" pitchFamily="34" charset="-122"/>
                <a:ea typeface="微软雅黑" pitchFamily="34" charset="-122"/>
              </a:rPr>
              <a:t>Ajax</a:t>
            </a:r>
            <a:r>
              <a:rPr lang="zh-CN" altLang="en-US" sz="1600" smtClean="0">
                <a:solidFill>
                  <a:schemeClr val="accent5">
                    <a:lumMod val="75000"/>
                  </a:schemeClr>
                </a:solidFill>
                <a:latin typeface="微软雅黑" pitchFamily="34" charset="-122"/>
                <a:ea typeface="微软雅黑" pitchFamily="34" charset="-122"/>
              </a:rPr>
              <a:t>数据爬</a:t>
            </a:r>
            <a:r>
              <a:rPr lang="zh-CN" altLang="en-US" sz="1600" smtClean="0">
                <a:solidFill>
                  <a:schemeClr val="accent5">
                    <a:lumMod val="75000"/>
                  </a:schemeClr>
                </a:solidFill>
                <a:latin typeface="微软雅黑" pitchFamily="34" charset="-122"/>
                <a:ea typeface="微软雅黑" pitchFamily="34" charset="-122"/>
              </a:rPr>
              <a:t>取</a:t>
            </a:r>
            <a:r>
              <a:rPr lang="zh-CN" altLang="en-US" sz="1600">
                <a:solidFill>
                  <a:schemeClr val="accent5">
                    <a:lumMod val="75000"/>
                  </a:schemeClr>
                </a:solidFill>
                <a:latin typeface="微软雅黑" pitchFamily="34" charset="-122"/>
                <a:ea typeface="微软雅黑" pitchFamily="34" charset="-122"/>
              </a:rPr>
              <a:t>实践</a:t>
            </a:r>
            <a:endParaRPr lang="en-US" altLang="zh-CN" sz="1600" smtClean="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255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123658"/>
          </a:xfrm>
          <a:prstGeom prst="rect">
            <a:avLst/>
          </a:prstGeom>
          <a:noFill/>
        </p:spPr>
        <p:txBody>
          <a:bodyPr wrap="square" rtlCol="0">
            <a:spAutoFit/>
          </a:bodyPr>
          <a:lstStyle/>
          <a:p>
            <a:pPr latinLnBrk="0">
              <a:lnSpc>
                <a:spcPct val="200000"/>
              </a:lnSpc>
            </a:pPr>
            <a:r>
              <a:rPr lang="zh-CN" altLang="en-US" b="1" smtClean="0">
                <a:solidFill>
                  <a:schemeClr val="accent5">
                    <a:lumMod val="50000"/>
                  </a:schemeClr>
                </a:solidFill>
                <a:latin typeface="微软雅黑" pitchFamily="34" charset="-122"/>
                <a:ea typeface="微软雅黑" pitchFamily="34" charset="-122"/>
              </a:rPr>
              <a:t>什么是</a:t>
            </a: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a:solidFill>
                  <a:srgbClr val="4BACC6">
                    <a:lumMod val="75000"/>
                  </a:srgbClr>
                </a:solidFill>
                <a:latin typeface="微软雅黑" pitchFamily="34" charset="-122"/>
                <a:ea typeface="微软雅黑" pitchFamily="34" charset="-122"/>
              </a:rPr>
              <a:t>Ajax</a:t>
            </a:r>
            <a:r>
              <a:rPr lang="zh-CN" altLang="en-US" sz="1600">
                <a:solidFill>
                  <a:srgbClr val="4BACC6">
                    <a:lumMod val="75000"/>
                  </a:srgbClr>
                </a:solidFill>
                <a:latin typeface="微软雅黑" pitchFamily="34" charset="-122"/>
                <a:ea typeface="微软雅黑" pitchFamily="34" charset="-122"/>
              </a:rPr>
              <a:t>，全称为 </a:t>
            </a:r>
            <a:r>
              <a:rPr lang="en-US" altLang="zh-CN" sz="1600">
                <a:solidFill>
                  <a:srgbClr val="4BACC6">
                    <a:lumMod val="75000"/>
                  </a:srgbClr>
                </a:solidFill>
                <a:latin typeface="微软雅黑" pitchFamily="34" charset="-122"/>
                <a:ea typeface="微软雅黑" pitchFamily="34" charset="-122"/>
              </a:rPr>
              <a:t>Asynchronous JavaScript and XML</a:t>
            </a:r>
            <a:r>
              <a:rPr lang="zh-CN" altLang="en-US" sz="1600">
                <a:solidFill>
                  <a:srgbClr val="4BACC6">
                    <a:lumMod val="75000"/>
                  </a:srgbClr>
                </a:solidFill>
                <a:latin typeface="微软雅黑" pitchFamily="34" charset="-122"/>
                <a:ea typeface="微软雅黑" pitchFamily="34" charset="-122"/>
              </a:rPr>
              <a:t>，即异步的 </a:t>
            </a:r>
            <a:r>
              <a:rPr lang="en-US" altLang="zh-CN" sz="1600">
                <a:solidFill>
                  <a:srgbClr val="4BACC6">
                    <a:lumMod val="75000"/>
                  </a:srgbClr>
                </a:solidFill>
                <a:latin typeface="微软雅黑" pitchFamily="34" charset="-122"/>
                <a:ea typeface="微软雅黑" pitchFamily="34" charset="-122"/>
              </a:rPr>
              <a:t>JavaScript </a:t>
            </a:r>
            <a:r>
              <a:rPr lang="zh-CN" altLang="en-US" sz="1600">
                <a:solidFill>
                  <a:srgbClr val="4BACC6">
                    <a:lumMod val="75000"/>
                  </a:srgbClr>
                </a:solidFill>
                <a:latin typeface="微软雅黑" pitchFamily="34" charset="-122"/>
                <a:ea typeface="微软雅黑" pitchFamily="34" charset="-122"/>
              </a:rPr>
              <a:t>和 </a:t>
            </a:r>
            <a:r>
              <a:rPr lang="en-US" altLang="zh-CN" sz="1600">
                <a:solidFill>
                  <a:srgbClr val="4BACC6">
                    <a:lumMod val="75000"/>
                  </a:srgbClr>
                </a:solidFill>
                <a:latin typeface="微软雅黑" pitchFamily="34" charset="-122"/>
                <a:ea typeface="微软雅黑" pitchFamily="34" charset="-122"/>
              </a:rPr>
              <a:t>XML</a:t>
            </a:r>
            <a:r>
              <a:rPr lang="zh-CN" altLang="en-US" sz="1600">
                <a:solidFill>
                  <a:srgbClr val="4BACC6">
                    <a:lumMod val="75000"/>
                  </a:srgbClr>
                </a:solidFill>
                <a:latin typeface="微软雅黑" pitchFamily="34" charset="-122"/>
                <a:ea typeface="微软雅黑" pitchFamily="34" charset="-122"/>
              </a:rPr>
              <a:t>。它不是一门编程语言，而是利用 </a:t>
            </a:r>
            <a:r>
              <a:rPr lang="en-US" altLang="zh-CN" sz="1600">
                <a:solidFill>
                  <a:srgbClr val="4BACC6">
                    <a:lumMod val="75000"/>
                  </a:srgbClr>
                </a:solidFill>
                <a:latin typeface="微软雅黑" pitchFamily="34" charset="-122"/>
                <a:ea typeface="微软雅黑" pitchFamily="34" charset="-122"/>
              </a:rPr>
              <a:t>JavaScript </a:t>
            </a:r>
            <a:r>
              <a:rPr lang="zh-CN" altLang="en-US" sz="1600">
                <a:solidFill>
                  <a:srgbClr val="4BACC6">
                    <a:lumMod val="75000"/>
                  </a:srgbClr>
                </a:solidFill>
                <a:latin typeface="微软雅黑" pitchFamily="34" charset="-122"/>
                <a:ea typeface="微软雅黑" pitchFamily="34" charset="-122"/>
              </a:rPr>
              <a:t>在保证页面不被刷新、页面链接不改变的情况下与服务器交换数据并更新部分网页的技术。</a:t>
            </a:r>
            <a:endParaRPr lang="en-US" altLang="zh-CN" sz="160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a:solidFill>
                  <a:srgbClr val="4BACC6">
                    <a:lumMod val="75000"/>
                  </a:srgbClr>
                </a:solidFill>
                <a:latin typeface="微软雅黑" pitchFamily="34" charset="-122"/>
                <a:ea typeface="微软雅黑" pitchFamily="34" charset="-122"/>
              </a:rPr>
              <a:t>透过上面的例子可知，从发送 </a:t>
            </a:r>
            <a:r>
              <a:rPr lang="en-US" altLang="zh-CN" sz="1600">
                <a:solidFill>
                  <a:srgbClr val="4BACC6">
                    <a:lumMod val="75000"/>
                  </a:srgbClr>
                </a:solidFill>
                <a:latin typeface="微软雅黑" pitchFamily="34" charset="-122"/>
                <a:ea typeface="微软雅黑" pitchFamily="34" charset="-122"/>
              </a:rPr>
              <a:t>Ajax </a:t>
            </a:r>
            <a:r>
              <a:rPr lang="zh-CN" altLang="en-US" sz="1600">
                <a:solidFill>
                  <a:srgbClr val="4BACC6">
                    <a:lumMod val="75000"/>
                  </a:srgbClr>
                </a:solidFill>
                <a:latin typeface="微软雅黑" pitchFamily="34" charset="-122"/>
                <a:ea typeface="微软雅黑" pitchFamily="34" charset="-122"/>
              </a:rPr>
              <a:t>请求开始到网页更新的过程可以简单分为以下 </a:t>
            </a:r>
            <a:r>
              <a:rPr lang="en-US" altLang="zh-CN" sz="1600">
                <a:solidFill>
                  <a:srgbClr val="4BACC6">
                    <a:lumMod val="75000"/>
                  </a:srgbClr>
                </a:solidFill>
                <a:latin typeface="微软雅黑" pitchFamily="34" charset="-122"/>
                <a:ea typeface="微软雅黑" pitchFamily="34" charset="-122"/>
              </a:rPr>
              <a:t>3 </a:t>
            </a:r>
            <a:r>
              <a:rPr lang="zh-CN" altLang="en-US" sz="1600" smtClean="0">
                <a:solidFill>
                  <a:srgbClr val="4BACC6">
                    <a:lumMod val="75000"/>
                  </a:srgbClr>
                </a:solidFill>
                <a:latin typeface="微软雅黑" pitchFamily="34" charset="-122"/>
                <a:ea typeface="微软雅黑" pitchFamily="34" charset="-122"/>
              </a:rPr>
              <a:t>步</a:t>
            </a:r>
            <a:r>
              <a:rPr lang="zh-CN" altLang="en-US" sz="1600">
                <a:solidFill>
                  <a:srgbClr val="4BACC6">
                    <a:lumMod val="75000"/>
                  </a:srgbClr>
                </a:solidFill>
                <a:latin typeface="微软雅黑" pitchFamily="34" charset="-122"/>
                <a:ea typeface="微软雅黑" pitchFamily="34" charset="-122"/>
              </a:rPr>
              <a:t>：</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图示 1"/>
          <p:cNvGraphicFramePr/>
          <p:nvPr>
            <p:extLst>
              <p:ext uri="{D42A27DB-BD31-4B8C-83A1-F6EECF244321}">
                <p14:modId xmlns:p14="http://schemas.microsoft.com/office/powerpoint/2010/main" val="3552216309"/>
              </p:ext>
            </p:extLst>
          </p:nvPr>
        </p:nvGraphicFramePr>
        <p:xfrm>
          <a:off x="1524000" y="18448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13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384995"/>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请求原理</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en-US" altLang="zh-CN" sz="1600" smtClean="0">
                <a:solidFill>
                  <a:srgbClr val="4BACC6">
                    <a:lumMod val="75000"/>
                  </a:srgbClr>
                </a:solidFill>
                <a:latin typeface="微软雅黑" pitchFamily="34" charset="-122"/>
                <a:ea typeface="微软雅黑" pitchFamily="34" charset="-122"/>
              </a:rPr>
              <a:t>A</a:t>
            </a:r>
            <a:r>
              <a:rPr lang="en-US" altLang="zh-CN" sz="1600" smtClean="0">
                <a:solidFill>
                  <a:srgbClr val="4BACC6">
                    <a:lumMod val="75000"/>
                  </a:srgbClr>
                </a:solidFill>
                <a:latin typeface="微软雅黑" pitchFamily="34" charset="-122"/>
                <a:ea typeface="微软雅黑" pitchFamily="34" charset="-122"/>
              </a:rPr>
              <a:t>j</a:t>
            </a:r>
            <a:r>
              <a:rPr lang="en-US" altLang="zh-CN" sz="1600" smtClean="0">
                <a:solidFill>
                  <a:srgbClr val="4BACC6">
                    <a:lumMod val="75000"/>
                  </a:srgbClr>
                </a:solidFill>
                <a:latin typeface="微软雅黑" pitchFamily="34" charset="-122"/>
                <a:ea typeface="微软雅黑" pitchFamily="34" charset="-122"/>
              </a:rPr>
              <a:t>ax</a:t>
            </a:r>
            <a:r>
              <a:rPr lang="zh-CN" altLang="en-US" sz="1600" smtClean="0">
                <a:solidFill>
                  <a:srgbClr val="4BACC6">
                    <a:lumMod val="75000"/>
                  </a:srgbClr>
                </a:solidFill>
                <a:latin typeface="微软雅黑" pitchFamily="34" charset="-122"/>
                <a:ea typeface="微软雅黑" pitchFamily="34" charset="-122"/>
              </a:rPr>
              <a:t>使用名为</a:t>
            </a:r>
            <a:r>
              <a:rPr lang="zh-CN" altLang="en-US" sz="1600">
                <a:solidFill>
                  <a:srgbClr val="4BACC6">
                    <a:lumMod val="75000"/>
                  </a:srgbClr>
                </a:solidFill>
                <a:latin typeface="微软雅黑" pitchFamily="34" charset="-122"/>
                <a:ea typeface="微软雅黑" pitchFamily="34" charset="-122"/>
              </a:rPr>
              <a:t>“</a:t>
            </a:r>
            <a:r>
              <a:rPr lang="en-US" altLang="zh-CN" sz="1600" smtClean="0">
                <a:solidFill>
                  <a:srgbClr val="4BACC6">
                    <a:lumMod val="75000"/>
                  </a:srgbClr>
                </a:solidFill>
                <a:latin typeface="微软雅黑" pitchFamily="34" charset="-122"/>
                <a:ea typeface="微软雅黑" pitchFamily="34" charset="-122"/>
              </a:rPr>
              <a:t>XMLHttpRequest</a:t>
            </a:r>
            <a:r>
              <a:rPr lang="zh-CN" altLang="en-US" sz="1600" smtClean="0">
                <a:solidFill>
                  <a:srgbClr val="4BACC6">
                    <a:lumMod val="75000"/>
                  </a:srgbClr>
                </a:solidFill>
                <a:latin typeface="微软雅黑" pitchFamily="34" charset="-122"/>
                <a:ea typeface="微软雅黑" pitchFamily="34" charset="-122"/>
              </a:rPr>
              <a:t>”的</a:t>
            </a:r>
            <a:r>
              <a:rPr lang="en-US" altLang="zh-CN" sz="1600" smtClean="0">
                <a:solidFill>
                  <a:srgbClr val="4BACC6">
                    <a:lumMod val="75000"/>
                  </a:srgbClr>
                </a:solidFill>
                <a:latin typeface="微软雅黑" pitchFamily="34" charset="-122"/>
                <a:ea typeface="微软雅黑" pitchFamily="34" charset="-122"/>
              </a:rPr>
              <a:t>JavaScript</a:t>
            </a:r>
            <a:r>
              <a:rPr lang="zh-CN" altLang="en-US" sz="1600" smtClean="0">
                <a:solidFill>
                  <a:srgbClr val="4BACC6">
                    <a:lumMod val="75000"/>
                  </a:srgbClr>
                </a:solidFill>
                <a:latin typeface="微软雅黑" pitchFamily="34" charset="-122"/>
                <a:ea typeface="微软雅黑" pitchFamily="34" charset="-122"/>
              </a:rPr>
              <a:t>对象与服务器进行通信。下图展示了</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的请求流程与工作原理。</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492896"/>
            <a:ext cx="55626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87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2862322"/>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请求分析</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分析一个网页的</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请求，需借助于</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开发者工具。具体流程如下：</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在</a:t>
            </a:r>
            <a:r>
              <a:rPr lang="en-US" altLang="zh-CN" sz="1600" smtClean="0">
                <a:solidFill>
                  <a:srgbClr val="4BACC6">
                    <a:lumMod val="75000"/>
                  </a:srgbClr>
                </a:solidFill>
                <a:latin typeface="微软雅黑" pitchFamily="34" charset="-122"/>
                <a:ea typeface="微软雅黑" pitchFamily="34" charset="-122"/>
              </a:rPr>
              <a:t>Chrome</a:t>
            </a:r>
            <a:r>
              <a:rPr lang="zh-CN" altLang="en-US" sz="1600" smtClean="0">
                <a:solidFill>
                  <a:srgbClr val="4BACC6">
                    <a:lumMod val="75000"/>
                  </a:srgbClr>
                </a:solidFill>
                <a:latin typeface="微软雅黑" pitchFamily="34" charset="-122"/>
                <a:ea typeface="微软雅黑" pitchFamily="34" charset="-122"/>
              </a:rPr>
              <a:t>浏览器中按快捷键“</a:t>
            </a:r>
            <a:r>
              <a:rPr lang="en-US" altLang="zh-CN" sz="1600">
                <a:solidFill>
                  <a:srgbClr val="4BACC6">
                    <a:lumMod val="75000"/>
                  </a:srgbClr>
                </a:solidFill>
                <a:latin typeface="微软雅黑" pitchFamily="34" charset="-122"/>
                <a:ea typeface="微软雅黑" pitchFamily="34" charset="-122"/>
              </a:rPr>
              <a:t>F12</a:t>
            </a:r>
            <a:r>
              <a:rPr lang="zh-CN" altLang="en-US" sz="1600" smtClean="0">
                <a:solidFill>
                  <a:srgbClr val="4BACC6">
                    <a:lumMod val="75000"/>
                  </a:srgbClr>
                </a:solidFill>
                <a:latin typeface="微软雅黑" pitchFamily="34" charset="-122"/>
                <a:ea typeface="微软雅黑" pitchFamily="34" charset="-122"/>
              </a:rPr>
              <a:t>”打开开发者工具；</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随后定位到“网络”（</a:t>
            </a:r>
            <a:r>
              <a:rPr lang="en-US" altLang="zh-CN" sz="1600" smtClean="0">
                <a:solidFill>
                  <a:srgbClr val="4BACC6">
                    <a:lumMod val="75000"/>
                  </a:srgbClr>
                </a:solidFill>
                <a:latin typeface="微软雅黑" pitchFamily="34" charset="-122"/>
                <a:ea typeface="微软雅黑" pitchFamily="34" charset="-122"/>
              </a:rPr>
              <a:t>Network</a:t>
            </a:r>
            <a:r>
              <a:rPr lang="zh-CN" altLang="en-US" sz="1600" smtClean="0">
                <a:solidFill>
                  <a:srgbClr val="4BACC6">
                    <a:lumMod val="75000"/>
                  </a:srgbClr>
                </a:solidFill>
                <a:latin typeface="微软雅黑" pitchFamily="34" charset="-122"/>
                <a:ea typeface="微软雅黑" pitchFamily="34" charset="-122"/>
              </a:rPr>
              <a:t>）页签，同时选中“</a:t>
            </a:r>
            <a:r>
              <a:rPr lang="en-US" altLang="zh-CN" sz="1600" smtClean="0">
                <a:solidFill>
                  <a:srgbClr val="4BACC6">
                    <a:lumMod val="75000"/>
                  </a:srgbClr>
                </a:solidFill>
                <a:latin typeface="微软雅黑" pitchFamily="34" charset="-122"/>
                <a:ea typeface="微软雅黑" pitchFamily="34" charset="-122"/>
              </a:rPr>
              <a:t>XHR</a:t>
            </a:r>
            <a:r>
              <a:rPr lang="zh-CN" altLang="en-US" sz="1600" smtClean="0">
                <a:solidFill>
                  <a:srgbClr val="4BACC6">
                    <a:lumMod val="75000"/>
                  </a:srgbClr>
                </a:solidFill>
                <a:latin typeface="微软雅黑" pitchFamily="34" charset="-122"/>
                <a:ea typeface="微软雅黑" pitchFamily="34" charset="-122"/>
              </a:rPr>
              <a:t>”过滤项；</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访问目标网页后，所有</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请求会出现在</a:t>
            </a:r>
            <a:r>
              <a:rPr lang="en-US" altLang="zh-CN" sz="1600" smtClean="0">
                <a:solidFill>
                  <a:srgbClr val="4BACC6">
                    <a:lumMod val="75000"/>
                  </a:srgbClr>
                </a:solidFill>
                <a:latin typeface="微软雅黑" pitchFamily="34" charset="-122"/>
                <a:ea typeface="微软雅黑" pitchFamily="34" charset="-122"/>
              </a:rPr>
              <a:t>Network</a:t>
            </a:r>
            <a:r>
              <a:rPr lang="zh-CN" altLang="en-US" sz="1600" smtClean="0">
                <a:solidFill>
                  <a:srgbClr val="4BACC6">
                    <a:lumMod val="75000"/>
                  </a:srgbClr>
                </a:solidFill>
                <a:latin typeface="微软雅黑" pitchFamily="34" charset="-122"/>
                <a:ea typeface="微软雅黑" pitchFamily="34" charset="-122"/>
              </a:rPr>
              <a:t>的列表中；</a:t>
            </a:r>
            <a:endParaRPr lang="en-US" altLang="zh-CN" sz="1600" smtClean="0">
              <a:solidFill>
                <a:srgbClr val="4BACC6">
                  <a:lumMod val="75000"/>
                </a:srgbClr>
              </a:solidFill>
              <a:latin typeface="微软雅黑" pitchFamily="34" charset="-122"/>
              <a:ea typeface="微软雅黑" pitchFamily="34" charset="-122"/>
            </a:endParaRPr>
          </a:p>
          <a:p>
            <a:pPr marL="684213" lvl="0" indent="-342900" latinLnBrk="0">
              <a:lnSpc>
                <a:spcPct val="150000"/>
              </a:lnSpc>
              <a:buAutoNum type="arabicPeriod"/>
            </a:pPr>
            <a:r>
              <a:rPr lang="zh-CN" altLang="en-US" sz="1600" smtClean="0">
                <a:solidFill>
                  <a:srgbClr val="4BACC6">
                    <a:lumMod val="75000"/>
                  </a:srgbClr>
                </a:solidFill>
                <a:latin typeface="微软雅黑" pitchFamily="34" charset="-122"/>
                <a:ea typeface="微软雅黑" pitchFamily="34" charset="-122"/>
              </a:rPr>
              <a:t>单击</a:t>
            </a:r>
            <a:r>
              <a:rPr lang="zh-CN" altLang="en-US" sz="1600" smtClean="0">
                <a:solidFill>
                  <a:srgbClr val="4BACC6">
                    <a:lumMod val="75000"/>
                  </a:srgbClr>
                </a:solidFill>
                <a:latin typeface="微软雅黑" pitchFamily="34" charset="-122"/>
                <a:ea typeface="微软雅黑" pitchFamily="34" charset="-122"/>
              </a:rPr>
              <a:t>需要分析的</a:t>
            </a:r>
            <a:r>
              <a:rPr lang="en-US" altLang="zh-CN" sz="1600" smtClean="0">
                <a:solidFill>
                  <a:srgbClr val="4BACC6">
                    <a:lumMod val="75000"/>
                  </a:srgbClr>
                </a:solidFill>
                <a:latin typeface="微软雅黑" pitchFamily="34" charset="-122"/>
                <a:ea typeface="微软雅黑" pitchFamily="34" charset="-122"/>
              </a:rPr>
              <a:t>Ajax</a:t>
            </a:r>
            <a:r>
              <a:rPr lang="zh-CN" altLang="en-US" sz="1600" smtClean="0">
                <a:solidFill>
                  <a:srgbClr val="4BACC6">
                    <a:lumMod val="75000"/>
                  </a:srgbClr>
                </a:solidFill>
                <a:latin typeface="微软雅黑" pitchFamily="34" charset="-122"/>
                <a:ea typeface="微软雅黑" pitchFamily="34" charset="-122"/>
              </a:rPr>
              <a:t>请求，随后弹出的滑动窗口就包含了该请求的请求头、响应头及响应报文等信息。</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313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908720"/>
            <a:ext cx="8208912" cy="1754326"/>
          </a:xfrm>
          <a:prstGeom prst="rect">
            <a:avLst/>
          </a:prstGeom>
          <a:noFill/>
        </p:spPr>
        <p:txBody>
          <a:bodyPr wrap="square" rtlCol="0">
            <a:spAutoFit/>
          </a:bodyPr>
          <a:lstStyle/>
          <a:p>
            <a:pPr>
              <a:lnSpc>
                <a:spcPct val="200000"/>
              </a:lnSpc>
            </a:pPr>
            <a:r>
              <a:rPr lang="zh-CN" altLang="en-US" b="1" smtClean="0">
                <a:solidFill>
                  <a:schemeClr val="accent5">
                    <a:lumMod val="50000"/>
                  </a:schemeClr>
                </a:solidFill>
                <a:latin typeface="微软雅黑" pitchFamily="34" charset="-122"/>
                <a:ea typeface="微软雅黑" pitchFamily="34" charset="-122"/>
              </a:rPr>
              <a:t>使用</a:t>
            </a:r>
            <a:r>
              <a:rPr lang="en-US" altLang="zh-CN" b="1">
                <a:solidFill>
                  <a:schemeClr val="accent5">
                    <a:lumMod val="50000"/>
                  </a:schemeClr>
                </a:solidFill>
                <a:latin typeface="微软雅黑" pitchFamily="34" charset="-122"/>
                <a:ea typeface="微软雅黑" pitchFamily="34" charset="-122"/>
              </a:rPr>
              <a:t>VSCode</a:t>
            </a:r>
            <a:r>
              <a:rPr lang="zh-CN" altLang="en-US" b="1">
                <a:solidFill>
                  <a:schemeClr val="accent5">
                    <a:lumMod val="50000"/>
                  </a:schemeClr>
                </a:solidFill>
                <a:latin typeface="微软雅黑" pitchFamily="34" charset="-122"/>
                <a:ea typeface="微软雅黑" pitchFamily="34" charset="-122"/>
              </a:rPr>
              <a:t>编写</a:t>
            </a:r>
            <a:r>
              <a:rPr lang="en-US" altLang="zh-CN" b="1">
                <a:solidFill>
                  <a:schemeClr val="accent5">
                    <a:lumMod val="50000"/>
                  </a:schemeClr>
                </a:solidFill>
                <a:latin typeface="微软雅黑" pitchFamily="34" charset="-122"/>
                <a:ea typeface="微软雅黑" pitchFamily="34" charset="-122"/>
              </a:rPr>
              <a:t>Python</a:t>
            </a:r>
            <a:r>
              <a:rPr lang="zh-CN" altLang="en-US" b="1">
                <a:solidFill>
                  <a:schemeClr val="accent5">
                    <a:lumMod val="50000"/>
                  </a:schemeClr>
                </a:solidFill>
                <a:latin typeface="微软雅黑" pitchFamily="34" charset="-122"/>
                <a:ea typeface="微软雅黑" pitchFamily="34" charset="-122"/>
              </a:rPr>
              <a:t>程序</a:t>
            </a:r>
          </a:p>
          <a:p>
            <a:pPr indent="342900">
              <a:lnSpc>
                <a:spcPct val="150000"/>
              </a:lnSpc>
            </a:pPr>
            <a:r>
              <a:rPr lang="zh-CN" altLang="en-US" sz="1600" b="1" smtClean="0">
                <a:solidFill>
                  <a:schemeClr val="accent5">
                    <a:lumMod val="75000"/>
                  </a:schemeClr>
                </a:solidFill>
                <a:latin typeface="微软雅黑" pitchFamily="34" charset="-122"/>
                <a:ea typeface="微软雅黑" pitchFamily="34" charset="-122"/>
              </a:rPr>
              <a:t>例</a:t>
            </a:r>
            <a:r>
              <a:rPr lang="en-US" altLang="zh-CN" sz="1600" smtClean="0">
                <a:solidFill>
                  <a:schemeClr val="accent5">
                    <a:lumMod val="75000"/>
                  </a:schemeClr>
                </a:solidFill>
                <a:latin typeface="微软雅黑" pitchFamily="34" charset="-122"/>
                <a:ea typeface="微软雅黑" pitchFamily="34" charset="-122"/>
              </a:rPr>
              <a:t> </a:t>
            </a:r>
            <a:r>
              <a:rPr lang="zh-CN" altLang="en-US" sz="1600">
                <a:solidFill>
                  <a:schemeClr val="accent5">
                    <a:lumMod val="75000"/>
                  </a:schemeClr>
                </a:solidFill>
                <a:latin typeface="微软雅黑" pitchFamily="34" charset="-122"/>
                <a:ea typeface="微软雅黑" pitchFamily="34" charset="-122"/>
              </a:rPr>
              <a:t>有两个向量</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和</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，其中</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保存的是</a:t>
            </a:r>
            <a:r>
              <a:rPr lang="en-US" altLang="zh-CN" sz="1600">
                <a:solidFill>
                  <a:schemeClr val="accent5">
                    <a:lumMod val="75000"/>
                  </a:schemeClr>
                </a:solidFill>
                <a:latin typeface="微软雅黑" pitchFamily="34" charset="-122"/>
                <a:ea typeface="微软雅黑" pitchFamily="34" charset="-122"/>
              </a:rPr>
              <a:t>(0 ~ n-1)</a:t>
            </a:r>
            <a:r>
              <a:rPr lang="zh-CN" altLang="en-US" sz="160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2</a:t>
            </a:r>
            <a:r>
              <a:rPr lang="zh-CN" altLang="en-US" sz="1600">
                <a:solidFill>
                  <a:schemeClr val="accent5">
                    <a:lumMod val="75000"/>
                  </a:schemeClr>
                </a:solidFill>
                <a:latin typeface="微软雅黑" pitchFamily="34" charset="-122"/>
                <a:ea typeface="微软雅黑" pitchFamily="34" charset="-122"/>
              </a:rPr>
              <a:t>次幂，</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保存的</a:t>
            </a:r>
            <a:r>
              <a:rPr lang="zh-CN" altLang="en-US" sz="1600" smtClean="0">
                <a:solidFill>
                  <a:schemeClr val="accent5">
                    <a:lumMod val="75000"/>
                  </a:schemeClr>
                </a:solidFill>
                <a:latin typeface="微软雅黑" pitchFamily="34" charset="-122"/>
                <a:ea typeface="微软雅黑" pitchFamily="34" charset="-122"/>
              </a:rPr>
              <a:t>是</a:t>
            </a:r>
            <a:r>
              <a:rPr lang="en-US" altLang="zh-CN" sz="1600" smtClean="0">
                <a:solidFill>
                  <a:schemeClr val="accent5">
                    <a:lumMod val="75000"/>
                  </a:schemeClr>
                </a:solidFill>
                <a:latin typeface="微软雅黑" pitchFamily="34" charset="-122"/>
                <a:ea typeface="微软雅黑" pitchFamily="34" charset="-122"/>
              </a:rPr>
              <a:t>(0 </a:t>
            </a:r>
            <a:r>
              <a:rPr lang="en-US" altLang="zh-CN" sz="1600">
                <a:solidFill>
                  <a:schemeClr val="accent5">
                    <a:lumMod val="75000"/>
                  </a:schemeClr>
                </a:solidFill>
                <a:latin typeface="微软雅黑" pitchFamily="34" charset="-122"/>
                <a:ea typeface="微软雅黑" pitchFamily="34" charset="-122"/>
              </a:rPr>
              <a:t>~ </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的</a:t>
            </a:r>
            <a:r>
              <a:rPr lang="en-US" altLang="zh-CN" sz="1600">
                <a:solidFill>
                  <a:schemeClr val="accent5">
                    <a:lumMod val="75000"/>
                  </a:schemeClr>
                </a:solidFill>
                <a:latin typeface="微软雅黑" pitchFamily="34" charset="-122"/>
                <a:ea typeface="微软雅黑" pitchFamily="34" charset="-122"/>
              </a:rPr>
              <a:t>3</a:t>
            </a:r>
            <a:r>
              <a:rPr lang="zh-CN" altLang="en-US" sz="1600">
                <a:solidFill>
                  <a:schemeClr val="accent5">
                    <a:lumMod val="75000"/>
                  </a:schemeClr>
                </a:solidFill>
                <a:latin typeface="微软雅黑" pitchFamily="34" charset="-122"/>
                <a:ea typeface="微软雅黑" pitchFamily="34" charset="-122"/>
              </a:rPr>
              <a:t>次幂；求</a:t>
            </a:r>
            <a:r>
              <a:rPr lang="en-US" altLang="zh-CN" sz="1600">
                <a:solidFill>
                  <a:schemeClr val="accent5">
                    <a:lumMod val="75000"/>
                  </a:schemeClr>
                </a:solidFill>
                <a:latin typeface="微软雅黑" pitchFamily="34" charset="-122"/>
                <a:ea typeface="微软雅黑" pitchFamily="34" charset="-122"/>
              </a:rPr>
              <a:t>a</a:t>
            </a:r>
            <a:r>
              <a:rPr lang="zh-CN" altLang="en-US" sz="1600">
                <a:solidFill>
                  <a:schemeClr val="accent5">
                    <a:lumMod val="75000"/>
                  </a:schemeClr>
                </a:solidFill>
                <a:latin typeface="微软雅黑" pitchFamily="34" charset="-122"/>
                <a:ea typeface="微软雅黑" pitchFamily="34" charset="-122"/>
              </a:rPr>
              <a:t>与</a:t>
            </a:r>
            <a:r>
              <a:rPr lang="en-US" altLang="zh-CN" sz="1600">
                <a:solidFill>
                  <a:schemeClr val="accent5">
                    <a:lumMod val="75000"/>
                  </a:schemeClr>
                </a:solidFill>
                <a:latin typeface="微软雅黑" pitchFamily="34" charset="-122"/>
                <a:ea typeface="微软雅黑" pitchFamily="34" charset="-122"/>
              </a:rPr>
              <a:t>b</a:t>
            </a:r>
            <a:r>
              <a:rPr lang="zh-CN" altLang="en-US" sz="1600">
                <a:solidFill>
                  <a:schemeClr val="accent5">
                    <a:lumMod val="75000"/>
                  </a:schemeClr>
                </a:solidFill>
                <a:latin typeface="微软雅黑" pitchFamily="34" charset="-122"/>
                <a:ea typeface="微软雅黑" pitchFamily="34" charset="-122"/>
              </a:rPr>
              <a:t>的向量积</a:t>
            </a:r>
            <a:r>
              <a:rPr lang="zh-CN" altLang="en-US" sz="1600" smtClean="0">
                <a:solidFill>
                  <a:schemeClr val="accent5">
                    <a:lumMod val="75000"/>
                  </a:schemeClr>
                </a:solidFill>
                <a:latin typeface="微软雅黑" pitchFamily="34" charset="-122"/>
                <a:ea typeface="微软雅黑" pitchFamily="34" charset="-122"/>
              </a:rPr>
              <a:t>。</a:t>
            </a:r>
            <a:endParaRPr lang="en-US" altLang="zh-CN" sz="1600" smtClean="0">
              <a:solidFill>
                <a:schemeClr val="accent5">
                  <a:lumMod val="75000"/>
                </a:schemeClr>
              </a:solidFill>
              <a:latin typeface="微软雅黑" pitchFamily="34" charset="-122"/>
              <a:ea typeface="微软雅黑" pitchFamily="34" charset="-122"/>
            </a:endParaRPr>
          </a:p>
          <a:p>
            <a:pPr indent="342900">
              <a:lnSpc>
                <a:spcPct val="150000"/>
              </a:lnSpc>
            </a:pPr>
            <a:r>
              <a:rPr lang="zh-CN" altLang="en-US" sz="1600" smtClean="0">
                <a:solidFill>
                  <a:schemeClr val="accent5">
                    <a:lumMod val="75000"/>
                  </a:schemeClr>
                </a:solidFill>
                <a:latin typeface="微软雅黑" pitchFamily="34" charset="-122"/>
                <a:ea typeface="微软雅黑" pitchFamily="34" charset="-122"/>
              </a:rPr>
              <a:t>这里我们使用两种方式实现：</a:t>
            </a:r>
            <a:endParaRPr lang="zh-CN" altLang="en-US" sz="1600">
              <a:solidFill>
                <a:schemeClr val="accent5">
                  <a:lumMod val="75000"/>
                </a:schemeClr>
              </a:solidFill>
              <a:latin typeface="微软雅黑" pitchFamily="34" charset="-122"/>
              <a:ea typeface="微软雅黑" pitchFamily="34" charset="-122"/>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87520"/>
            <a:ext cx="3006651" cy="402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604309"/>
            <a:ext cx="2952328" cy="1938992"/>
          </a:xfrm>
          <a:prstGeom prst="rect">
            <a:avLst/>
          </a:prstGeom>
          <a:noFill/>
        </p:spPr>
        <p:txBody>
          <a:bodyPr wrap="square" rtlCol="0">
            <a:spAutoFit/>
          </a:bodyPr>
          <a:lstStyle/>
          <a:p>
            <a:pPr indent="342900">
              <a:lnSpc>
                <a:spcPct val="150000"/>
              </a:lnSpc>
            </a:pPr>
            <a:r>
              <a:rPr lang="zh-CN" altLang="en-US" sz="1600">
                <a:solidFill>
                  <a:schemeClr val="accent5">
                    <a:lumMod val="75000"/>
                  </a:schemeClr>
                </a:solidFill>
                <a:latin typeface="微软雅黑" pitchFamily="34" charset="-122"/>
                <a:ea typeface="微软雅黑" pitchFamily="34" charset="-122"/>
              </a:rPr>
              <a:t>从执行</a:t>
            </a:r>
            <a:r>
              <a:rPr lang="zh-CN" altLang="en-US" sz="1600" smtClean="0">
                <a:solidFill>
                  <a:schemeClr val="accent5">
                    <a:lumMod val="75000"/>
                  </a:schemeClr>
                </a:solidFill>
                <a:latin typeface="微软雅黑" pitchFamily="34" charset="-122"/>
                <a:ea typeface="微软雅黑" pitchFamily="34" charset="-122"/>
              </a:rPr>
              <a:t>结果可以看出，当</a:t>
            </a:r>
            <a:r>
              <a:rPr lang="en-US" altLang="zh-CN" sz="1600" smtClean="0">
                <a:solidFill>
                  <a:schemeClr val="accent5">
                    <a:lumMod val="75000"/>
                  </a:schemeClr>
                </a:solidFill>
                <a:latin typeface="微软雅黑" pitchFamily="34" charset="-122"/>
                <a:ea typeface="微软雅黑" pitchFamily="34" charset="-122"/>
              </a:rPr>
              <a:t>n</a:t>
            </a:r>
            <a:r>
              <a:rPr lang="zh-CN" altLang="en-US" sz="1600" smtClean="0">
                <a:solidFill>
                  <a:schemeClr val="accent5">
                    <a:lumMod val="75000"/>
                  </a:schemeClr>
                </a:solidFill>
                <a:latin typeface="微软雅黑" pitchFamily="34" charset="-122"/>
                <a:ea typeface="微软雅黑" pitchFamily="34" charset="-122"/>
              </a:rPr>
              <a:t>较大时，使用</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库时程序运行的性能远超过直接手写。这也说明，</a:t>
            </a:r>
            <a:r>
              <a:rPr lang="en-US" altLang="zh-CN" sz="1600" smtClean="0">
                <a:solidFill>
                  <a:schemeClr val="accent5">
                    <a:lumMod val="75000"/>
                  </a:schemeClr>
                </a:solidFill>
                <a:latin typeface="微软雅黑" pitchFamily="34" charset="-122"/>
                <a:ea typeface="微软雅黑" pitchFamily="34" charset="-122"/>
              </a:rPr>
              <a:t>NumPy</a:t>
            </a:r>
            <a:r>
              <a:rPr lang="zh-CN" altLang="en-US" sz="1600" smtClean="0">
                <a:solidFill>
                  <a:schemeClr val="accent5">
                    <a:lumMod val="75000"/>
                  </a:schemeClr>
                </a:solidFill>
                <a:latin typeface="微软雅黑" pitchFamily="34" charset="-122"/>
                <a:ea typeface="微软雅黑" pitchFamily="34" charset="-122"/>
              </a:rPr>
              <a:t>库底层做了很多的性能优化工作。</a:t>
            </a:r>
            <a:endParaRPr lang="zh-CN" altLang="en-US" sz="160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894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p:cTn id="22" dur="500" fill="hold"/>
                                        <p:tgtEl>
                                          <p:spTgt spid="3076"/>
                                        </p:tgtEl>
                                        <p:attrNameLst>
                                          <p:attrName>ppt_w</p:attrName>
                                        </p:attrNameLst>
                                      </p:cBhvr>
                                      <p:tavLst>
                                        <p:tav tm="0">
                                          <p:val>
                                            <p:fltVal val="0"/>
                                          </p:val>
                                        </p:tav>
                                        <p:tav tm="100000">
                                          <p:val>
                                            <p:strVal val="#ppt_w"/>
                                          </p:val>
                                        </p:tav>
                                      </p:tavLst>
                                    </p:anim>
                                    <p:anim calcmode="lin" valueType="num">
                                      <p:cBhvr>
                                        <p:cTn id="23" dur="500" fill="hold"/>
                                        <p:tgtEl>
                                          <p:spTgt spid="3076"/>
                                        </p:tgtEl>
                                        <p:attrNameLst>
                                          <p:attrName>ppt_h</p:attrName>
                                        </p:attrNameLst>
                                      </p:cBhvr>
                                      <p:tavLst>
                                        <p:tav tm="0">
                                          <p:val>
                                            <p:fltVal val="0"/>
                                          </p:val>
                                        </p:tav>
                                        <p:tav tm="100000">
                                          <p:val>
                                            <p:strVal val="#ppt_h"/>
                                          </p:val>
                                        </p:tav>
                                      </p:tavLst>
                                    </p:anim>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1916" y="908720"/>
            <a:ext cx="8208912" cy="1015663"/>
          </a:xfrm>
          <a:prstGeom prst="rect">
            <a:avLst/>
          </a:prstGeom>
          <a:noFill/>
        </p:spPr>
        <p:txBody>
          <a:bodyPr wrap="square" rtlCol="0">
            <a:spAutoFit/>
          </a:bodyPr>
          <a:lstStyle/>
          <a:p>
            <a:pPr latinLnBrk="0">
              <a:lnSpc>
                <a:spcPct val="200000"/>
              </a:lnSpc>
            </a:pPr>
            <a:r>
              <a:rPr lang="en-US" altLang="zh-CN" b="1" smtClean="0">
                <a:solidFill>
                  <a:schemeClr val="accent5">
                    <a:lumMod val="50000"/>
                  </a:schemeClr>
                </a:solidFill>
                <a:latin typeface="微软雅黑" pitchFamily="34" charset="-122"/>
                <a:ea typeface="微软雅黑" pitchFamily="34" charset="-122"/>
              </a:rPr>
              <a:t>Ajax</a:t>
            </a:r>
            <a:r>
              <a:rPr lang="zh-CN" altLang="en-US" b="1" smtClean="0">
                <a:solidFill>
                  <a:schemeClr val="accent5">
                    <a:lumMod val="50000"/>
                  </a:schemeClr>
                </a:solidFill>
                <a:latin typeface="微软雅黑" pitchFamily="34" charset="-122"/>
                <a:ea typeface="微软雅黑" pitchFamily="34" charset="-122"/>
              </a:rPr>
              <a:t>数据爬取实战</a:t>
            </a:r>
            <a:endParaRPr lang="en-US" altLang="zh-CN" sz="1600" smtClean="0">
              <a:solidFill>
                <a:srgbClr val="4BACC6">
                  <a:lumMod val="75000"/>
                </a:srgbClr>
              </a:solidFill>
              <a:latin typeface="微软雅黑" pitchFamily="34" charset="-122"/>
              <a:ea typeface="微软雅黑" pitchFamily="34" charset="-122"/>
            </a:endParaRPr>
          </a:p>
          <a:p>
            <a:pPr lvl="0" indent="342900" latinLnBrk="0">
              <a:lnSpc>
                <a:spcPct val="150000"/>
              </a:lnSpc>
            </a:pPr>
            <a:r>
              <a:rPr lang="zh-CN" altLang="en-US" sz="1600" smtClean="0">
                <a:solidFill>
                  <a:srgbClr val="4BACC6">
                    <a:lumMod val="75000"/>
                  </a:srgbClr>
                </a:solidFill>
                <a:latin typeface="微软雅黑" pitchFamily="34" charset="-122"/>
                <a:ea typeface="微软雅黑" pitchFamily="34" charset="-122"/>
              </a:rPr>
              <a:t>以关键字“爬虫”获取知乎问答中的问题点赞最高的答案。</a:t>
            </a:r>
            <a:endParaRPr lang="en-US" altLang="zh-CN" sz="1600">
              <a:solidFill>
                <a:srgbClr val="4BACC6">
                  <a:lumMod val="75000"/>
                </a:srgbClr>
              </a:solidFill>
              <a:latin typeface="微软雅黑" pitchFamily="34" charset="-122"/>
              <a:ea typeface="微软雅黑" pitchFamily="34" charset="-122"/>
            </a:endParaRPr>
          </a:p>
        </p:txBody>
      </p:sp>
      <p:sp>
        <p:nvSpPr>
          <p:cNvPr id="4" name="AutoShape 2" descr="JavaScript HTML 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OM HTML tre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4740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flipH="1">
            <a:off x="-2" y="2000240"/>
            <a:ext cx="9143995" cy="2357454"/>
          </a:xfrm>
          <a:prstGeom prst="rect">
            <a:avLst/>
          </a:prstGeom>
          <a:gradFill flip="none" rotWithShape="1">
            <a:gsLst>
              <a:gs pos="10000">
                <a:schemeClr val="bg1">
                  <a:alpha val="6000"/>
                </a:schemeClr>
              </a:gs>
              <a:gs pos="0">
                <a:schemeClr val="bg1">
                  <a:alpha val="0"/>
                </a:schemeClr>
              </a:gs>
              <a:gs pos="47000">
                <a:schemeClr val="tx1">
                  <a:gamma/>
                  <a:tint val="0"/>
                  <a:invGamma/>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1"/>
          <p:cNvSpPr txBox="1">
            <a:spLocks noChangeArrowheads="1"/>
          </p:cNvSpPr>
          <p:nvPr/>
        </p:nvSpPr>
        <p:spPr bwMode="auto">
          <a:xfrm>
            <a:off x="0" y="2701369"/>
            <a:ext cx="8892480" cy="1015663"/>
          </a:xfrm>
          <a:prstGeom prst="rect">
            <a:avLst/>
          </a:prstGeom>
          <a:noFill/>
          <a:ln w="9525">
            <a:noFill/>
            <a:miter lim="800000"/>
            <a:headEnd/>
            <a:tailEnd/>
          </a:ln>
        </p:spPr>
        <p:txBody>
          <a:bodyPr wrap="square">
            <a:spAutoFit/>
          </a:bodyPr>
          <a:lstStyle/>
          <a:p>
            <a:pPr algn="r"/>
            <a:r>
              <a:rPr lang="en-US" altLang="ko-KR" sz="6000" b="1" dirty="0" smtClean="0">
                <a:solidFill>
                  <a:schemeClr val="tx1">
                    <a:lumMod val="75000"/>
                    <a:lumOff val="25000"/>
                  </a:schemeClr>
                </a:solidFill>
                <a:latin typeface="Arial" pitchFamily="34" charset="0"/>
                <a:ea typeface="맑은 고딕" pitchFamily="50" charset="-127"/>
                <a:cs typeface="Arial" pitchFamily="34" charset="0"/>
              </a:rPr>
              <a:t>THANK YOU</a:t>
            </a:r>
          </a:p>
        </p:txBody>
      </p:sp>
      <p:sp>
        <p:nvSpPr>
          <p:cNvPr id="7" name="TextBox 6">
            <a:hlinkClick r:id="rId2"/>
          </p:cNvPr>
          <p:cNvSpPr txBox="1"/>
          <p:nvPr/>
        </p:nvSpPr>
        <p:spPr>
          <a:xfrm>
            <a:off x="0" y="6577300"/>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35913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3408</TotalTime>
  <Words>5481</Words>
  <Application>Microsoft Office PowerPoint</Application>
  <PresentationFormat>全屏显示(4:3)</PresentationFormat>
  <Paragraphs>439</Paragraphs>
  <Slides>91</Slides>
  <Notes>86</Notes>
  <HiddenSlides>0</HiddenSlides>
  <MMClips>0</MMClips>
  <ScaleCrop>false</ScaleCrop>
  <HeadingPairs>
    <vt:vector size="4" baseType="variant">
      <vt:variant>
        <vt:lpstr>主题</vt:lpstr>
      </vt:variant>
      <vt:variant>
        <vt:i4>1</vt:i4>
      </vt:variant>
      <vt:variant>
        <vt:lpstr>幻灯片标题</vt:lpstr>
      </vt:variant>
      <vt:variant>
        <vt:i4>91</vt:i4>
      </vt:variant>
    </vt:vector>
  </HeadingPairs>
  <TitlesOfParts>
    <vt:vector size="92"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Gray-leaf-PowerPoint-Templates-Design-pptx</dc:title>
  <dc:creator>ALLPPT.COM</dc:creator>
  <cp:lastModifiedBy>Vector</cp:lastModifiedBy>
  <cp:revision>772</cp:revision>
  <dcterms:created xsi:type="dcterms:W3CDTF">2012-06-16T23:27:00Z</dcterms:created>
  <dcterms:modified xsi:type="dcterms:W3CDTF">2020-10-29T05:11:16Z</dcterms:modified>
</cp:coreProperties>
</file>